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4046" r:id="rId1"/>
  </p:sldMasterIdLst>
  <p:sldIdLst>
    <p:sldId id="256" r:id="rId2"/>
    <p:sldId id="257" r:id="rId3"/>
    <p:sldId id="258" r:id="rId4"/>
    <p:sldId id="259" r:id="rId5"/>
    <p:sldId id="260" r:id="rId6"/>
    <p:sldId id="263" r:id="rId7"/>
    <p:sldId id="261" r:id="rId8"/>
    <p:sldId id="262" r:id="rId9"/>
  </p:sldIdLst>
  <p:sldSz cx="12192000" cy="6858000"/>
  <p:notesSz cx="7053263"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EC4E7B7-37CF-433A-99D7-18FEFCB85D46}" type="datetimeFigureOut">
              <a:rPr lang="en-US" smtClean="0"/>
              <a:t>11/17/2022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2988561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C4E7B7-37CF-433A-99D7-18FEFCB85D46}" type="datetimeFigureOut">
              <a:rPr lang="en-US" smtClean="0"/>
              <a:t>11/17/2022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4112399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C4E7B7-37CF-433A-99D7-18FEFCB85D46}" type="datetimeFigureOut">
              <a:rPr lang="en-US" smtClean="0"/>
              <a:t>11/17/2022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040184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C4E7B7-37CF-433A-99D7-18FEFCB85D46}" type="datetimeFigureOut">
              <a:rPr lang="en-US" smtClean="0"/>
              <a:t>11/17/2022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17754459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C4E7B7-37CF-433A-99D7-18FEFCB85D46}" type="datetimeFigureOut">
              <a:rPr lang="en-US" smtClean="0"/>
              <a:t>11/17/2022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860801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C4E7B7-37CF-433A-99D7-18FEFCB85D46}" type="datetimeFigureOut">
              <a:rPr lang="en-US" smtClean="0"/>
              <a:t>11/17/2022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29664562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C4E7B7-37CF-433A-99D7-18FEFCB85D46}" type="datetimeFigureOut">
              <a:rPr lang="en-US" smtClean="0"/>
              <a:t>11/17/2022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40539215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C4E7B7-37CF-433A-99D7-18FEFCB85D46}" type="datetimeFigureOut">
              <a:rPr lang="en-US" smtClean="0"/>
              <a:t>11/17/2022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973301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C4E7B7-37CF-433A-99D7-18FEFCB85D46}" type="datetimeFigureOut">
              <a:rPr lang="en-US" smtClean="0"/>
              <a:t>11/17/2022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1939937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C4E7B7-37CF-433A-99D7-18FEFCB85D46}" type="datetimeFigureOut">
              <a:rPr lang="en-US" smtClean="0"/>
              <a:t>11/17/2022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964471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EC4E7B7-37CF-433A-99D7-18FEFCB85D46}" type="datetimeFigureOut">
              <a:rPr lang="en-US" smtClean="0"/>
              <a:t>11/17/2022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1840625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EC4E7B7-37CF-433A-99D7-18FEFCB85D46}" type="datetimeFigureOut">
              <a:rPr lang="en-US" smtClean="0"/>
              <a:t>11/17/2022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299391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EC4E7B7-37CF-433A-99D7-18FEFCB85D46}" type="datetimeFigureOut">
              <a:rPr lang="en-US" smtClean="0"/>
              <a:t>11/17/2022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1639121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C4E7B7-37CF-433A-99D7-18FEFCB85D46}" type="datetimeFigureOut">
              <a:rPr lang="en-US" smtClean="0"/>
              <a:t>11/17/2022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2821758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EC4E7B7-37CF-433A-99D7-18FEFCB85D46}" type="datetimeFigureOut">
              <a:rPr lang="en-US" smtClean="0"/>
              <a:t>11/17/2022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3103862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0204F9-3DDA-4826-A3B9-7E2487CBDBFA}" type="slidenum">
              <a:rPr lang="en-US" smtClean="0"/>
              <a:t>‹#›</a:t>
            </a:fld>
            <a:endParaRPr lang="en-US"/>
          </a:p>
        </p:txBody>
      </p:sp>
      <p:sp>
        <p:nvSpPr>
          <p:cNvPr id="5" name="Date Placeholder 4"/>
          <p:cNvSpPr>
            <a:spLocks noGrp="1"/>
          </p:cNvSpPr>
          <p:nvPr>
            <p:ph type="dt" sz="half" idx="10"/>
          </p:nvPr>
        </p:nvSpPr>
        <p:spPr/>
        <p:txBody>
          <a:bodyPr/>
          <a:lstStyle/>
          <a:p>
            <a:fld id="{9EC4E7B7-37CF-433A-99D7-18FEFCB85D46}" type="datetimeFigureOut">
              <a:rPr lang="en-US" smtClean="0"/>
              <a:t>11/17/2022</a:t>
            </a:fld>
            <a:endParaRPr lang="en-US"/>
          </a:p>
        </p:txBody>
      </p:sp>
    </p:spTree>
    <p:extLst>
      <p:ext uri="{BB962C8B-B14F-4D97-AF65-F5344CB8AC3E}">
        <p14:creationId xmlns:p14="http://schemas.microsoft.com/office/powerpoint/2010/main" val="4109012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EC4E7B7-37CF-433A-99D7-18FEFCB85D46}" type="datetimeFigureOut">
              <a:rPr lang="en-US" smtClean="0"/>
              <a:t>11/17/2022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30204F9-3DDA-4826-A3B9-7E2487CBDBFA}" type="slidenum">
              <a:rPr lang="en-US" smtClean="0"/>
              <a:t>‹#›</a:t>
            </a:fld>
            <a:endParaRPr lang="en-US"/>
          </a:p>
        </p:txBody>
      </p:sp>
    </p:spTree>
    <p:extLst>
      <p:ext uri="{BB962C8B-B14F-4D97-AF65-F5344CB8AC3E}">
        <p14:creationId xmlns:p14="http://schemas.microsoft.com/office/powerpoint/2010/main" val="217513037"/>
      </p:ext>
    </p:extLst>
  </p:cSld>
  <p:clrMap bg1="lt1" tx1="dk1" bg2="lt2" tx2="dk2" accent1="accent1" accent2="accent2" accent3="accent3" accent4="accent4" accent5="accent5" accent6="accent6" hlink="hlink" folHlink="folHlink"/>
  <p:sldLayoutIdLst>
    <p:sldLayoutId id="2147484047" r:id="rId1"/>
    <p:sldLayoutId id="2147484048" r:id="rId2"/>
    <p:sldLayoutId id="2147484049" r:id="rId3"/>
    <p:sldLayoutId id="2147484050" r:id="rId4"/>
    <p:sldLayoutId id="2147484051" r:id="rId5"/>
    <p:sldLayoutId id="2147484052" r:id="rId6"/>
    <p:sldLayoutId id="2147484053" r:id="rId7"/>
    <p:sldLayoutId id="2147484054" r:id="rId8"/>
    <p:sldLayoutId id="2147484055" r:id="rId9"/>
    <p:sldLayoutId id="2147484056" r:id="rId10"/>
    <p:sldLayoutId id="2147484057" r:id="rId11"/>
    <p:sldLayoutId id="2147484058" r:id="rId12"/>
    <p:sldLayoutId id="2147484059" r:id="rId13"/>
    <p:sldLayoutId id="2147484060" r:id="rId14"/>
    <p:sldLayoutId id="2147484061" r:id="rId15"/>
    <p:sldLayoutId id="214748406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24254" y="975946"/>
            <a:ext cx="9583615" cy="3074890"/>
          </a:xfrm>
        </p:spPr>
        <p:txBody>
          <a:bodyPr anchor="t">
            <a:normAutofit fontScale="90000"/>
          </a:bodyPr>
          <a:lstStyle/>
          <a:p>
            <a:pPr algn="ctr"/>
            <a:r>
              <a:rPr lang="ka-GE" sz="2400" b="1" dirty="0" smtClean="0">
                <a:solidFill>
                  <a:schemeClr val="accent2">
                    <a:lumMod val="75000"/>
                  </a:schemeClr>
                </a:solidFill>
              </a:rPr>
              <a:t/>
            </a:r>
            <a:br>
              <a:rPr lang="ka-GE" sz="2400" b="1" dirty="0" smtClean="0">
                <a:solidFill>
                  <a:schemeClr val="accent2">
                    <a:lumMod val="75000"/>
                  </a:schemeClr>
                </a:solidFill>
              </a:rPr>
            </a:br>
            <a:r>
              <a:rPr lang="ka-GE" sz="2400" b="1" dirty="0">
                <a:solidFill>
                  <a:schemeClr val="accent2">
                    <a:lumMod val="75000"/>
                  </a:schemeClr>
                </a:solidFill>
              </a:rPr>
              <a:t/>
            </a:r>
            <a:br>
              <a:rPr lang="ka-GE" sz="2400" b="1" dirty="0">
                <a:solidFill>
                  <a:schemeClr val="accent2">
                    <a:lumMod val="75000"/>
                  </a:schemeClr>
                </a:solidFill>
              </a:rPr>
            </a:br>
            <a:r>
              <a:rPr lang="ka-GE" sz="2400" b="1" dirty="0" smtClean="0">
                <a:solidFill>
                  <a:schemeClr val="accent2">
                    <a:lumMod val="75000"/>
                  </a:schemeClr>
                </a:solidFill>
              </a:rPr>
              <a:t/>
            </a:r>
            <a:br>
              <a:rPr lang="ka-GE" sz="2400" b="1" dirty="0" smtClean="0">
                <a:solidFill>
                  <a:schemeClr val="accent2">
                    <a:lumMod val="75000"/>
                  </a:schemeClr>
                </a:solidFill>
              </a:rPr>
            </a:br>
            <a:r>
              <a:rPr lang="ka-GE" sz="2400" b="1" dirty="0" smtClean="0">
                <a:solidFill>
                  <a:schemeClr val="accent2">
                    <a:lumMod val="75000"/>
                  </a:schemeClr>
                </a:solidFill>
              </a:rPr>
              <a:t>წალენჯიხის მუნიციპალიტეტის გენდერული </a:t>
            </a:r>
            <a:br>
              <a:rPr lang="ka-GE" sz="2400" b="1" dirty="0" smtClean="0">
                <a:solidFill>
                  <a:schemeClr val="accent2">
                    <a:lumMod val="75000"/>
                  </a:schemeClr>
                </a:solidFill>
              </a:rPr>
            </a:br>
            <a:r>
              <a:rPr lang="ka-GE" sz="2400" b="1" dirty="0" smtClean="0">
                <a:solidFill>
                  <a:schemeClr val="accent2">
                    <a:lumMod val="75000"/>
                  </a:schemeClr>
                </a:solidFill>
              </a:rPr>
              <a:t>თანასწორობის საბჭო</a:t>
            </a:r>
            <a:br>
              <a:rPr lang="ka-GE" sz="2400" b="1" dirty="0" smtClean="0">
                <a:solidFill>
                  <a:schemeClr val="accent2">
                    <a:lumMod val="75000"/>
                  </a:schemeClr>
                </a:solidFill>
              </a:rPr>
            </a:br>
            <a:r>
              <a:rPr lang="ka-GE" sz="2400" b="1" dirty="0" smtClean="0">
                <a:solidFill>
                  <a:schemeClr val="accent2">
                    <a:lumMod val="75000"/>
                  </a:schemeClr>
                </a:solidFill>
              </a:rPr>
              <a:t/>
            </a:r>
            <a:br>
              <a:rPr lang="ka-GE" sz="2400" b="1" dirty="0" smtClean="0">
                <a:solidFill>
                  <a:schemeClr val="accent2">
                    <a:lumMod val="75000"/>
                  </a:schemeClr>
                </a:solidFill>
              </a:rPr>
            </a:br>
            <a:r>
              <a:rPr lang="ka-GE" sz="2400" b="1" dirty="0" smtClean="0">
                <a:solidFill>
                  <a:schemeClr val="accent2">
                    <a:lumMod val="75000"/>
                  </a:schemeClr>
                </a:solidFill>
              </a:rPr>
              <a:t>ფოკუს </a:t>
            </a:r>
            <a:r>
              <a:rPr lang="ka-GE" sz="2400" b="1" dirty="0">
                <a:solidFill>
                  <a:schemeClr val="accent2">
                    <a:lumMod val="75000"/>
                  </a:schemeClr>
                </a:solidFill>
              </a:rPr>
              <a:t>ჯგუფის კვლევის შედეგები</a:t>
            </a:r>
            <a:r>
              <a:rPr lang="en-US" sz="2400" dirty="0">
                <a:solidFill>
                  <a:schemeClr val="accent2">
                    <a:lumMod val="75000"/>
                  </a:schemeClr>
                </a:solidFill>
              </a:rPr>
              <a:t/>
            </a:r>
            <a:br>
              <a:rPr lang="en-US" sz="2400" dirty="0">
                <a:solidFill>
                  <a:schemeClr val="accent2">
                    <a:lumMod val="75000"/>
                  </a:schemeClr>
                </a:solidFill>
              </a:rPr>
            </a:br>
            <a:r>
              <a:rPr lang="ka-GE" sz="2400" dirty="0" smtClean="0">
                <a:solidFill>
                  <a:schemeClr val="accent2">
                    <a:lumMod val="75000"/>
                  </a:schemeClr>
                </a:solidFill>
              </a:rPr>
              <a:t/>
            </a:r>
            <a:br>
              <a:rPr lang="ka-GE" sz="2400" dirty="0" smtClean="0">
                <a:solidFill>
                  <a:schemeClr val="accent2">
                    <a:lumMod val="75000"/>
                  </a:schemeClr>
                </a:solidFill>
              </a:rPr>
            </a:br>
            <a:r>
              <a:rPr lang="ka-GE" sz="2800" b="1" i="1" dirty="0" smtClean="0">
                <a:solidFill>
                  <a:schemeClr val="accent2">
                    <a:lumMod val="75000"/>
                  </a:schemeClr>
                </a:solidFill>
              </a:rPr>
              <a:t>თემა:</a:t>
            </a:r>
            <a:r>
              <a:rPr lang="ka-GE" sz="2400" b="1" dirty="0" smtClean="0">
                <a:solidFill>
                  <a:schemeClr val="accent2">
                    <a:lumMod val="75000"/>
                  </a:schemeClr>
                </a:solidFill>
              </a:rPr>
              <a:t> </a:t>
            </a:r>
            <a:r>
              <a:rPr lang="ka-GE" sz="2400" b="1" i="1" dirty="0" smtClean="0">
                <a:solidFill>
                  <a:schemeClr val="accent2">
                    <a:lumMod val="75000"/>
                  </a:schemeClr>
                </a:solidFill>
              </a:rPr>
              <a:t>წალენჯიხის </a:t>
            </a:r>
            <a:r>
              <a:rPr lang="ka-GE" sz="2400" b="1" i="1" dirty="0">
                <a:solidFill>
                  <a:schemeClr val="accent2">
                    <a:lumMod val="75000"/>
                  </a:schemeClr>
                </a:solidFill>
              </a:rPr>
              <a:t>მუნიციპალიტეტში მცხოვრებ ქალთა     </a:t>
            </a:r>
            <a:r>
              <a:rPr lang="ka-GE" sz="2400" b="1" i="1" dirty="0" smtClean="0">
                <a:solidFill>
                  <a:schemeClr val="accent2">
                    <a:lumMod val="75000"/>
                  </a:schemeClr>
                </a:solidFill>
              </a:rPr>
              <a:t/>
            </a:r>
            <a:br>
              <a:rPr lang="ka-GE" sz="2400" b="1" i="1" dirty="0" smtClean="0">
                <a:solidFill>
                  <a:schemeClr val="accent2">
                    <a:lumMod val="75000"/>
                  </a:schemeClr>
                </a:solidFill>
              </a:rPr>
            </a:br>
            <a:r>
              <a:rPr lang="ka-GE" sz="2400" b="1" i="1" dirty="0" smtClean="0">
                <a:solidFill>
                  <a:schemeClr val="accent2">
                    <a:lumMod val="75000"/>
                  </a:schemeClr>
                </a:solidFill>
              </a:rPr>
              <a:t>ხელმისაწვდომობა  </a:t>
            </a:r>
            <a:r>
              <a:rPr lang="ka-GE" sz="2400" b="1" i="1" dirty="0">
                <a:solidFill>
                  <a:schemeClr val="accent2">
                    <a:lumMod val="75000"/>
                  </a:schemeClr>
                </a:solidFill>
              </a:rPr>
              <a:t>სამედიცინო სერვისებზე</a:t>
            </a:r>
            <a:r>
              <a:rPr lang="en-US" sz="2400" b="1" i="1" dirty="0">
                <a:solidFill>
                  <a:schemeClr val="accent2">
                    <a:lumMod val="75000"/>
                  </a:schemeClr>
                </a:solidFill>
              </a:rPr>
              <a:t/>
            </a:r>
            <a:br>
              <a:rPr lang="en-US" sz="2400" b="1" i="1" dirty="0">
                <a:solidFill>
                  <a:schemeClr val="accent2">
                    <a:lumMod val="75000"/>
                  </a:schemeClr>
                </a:solidFill>
              </a:rPr>
            </a:br>
            <a:endParaRPr lang="en-US" sz="2400" b="1" i="1" dirty="0">
              <a:solidFill>
                <a:schemeClr val="accent2">
                  <a:lumMod val="75000"/>
                </a:schemeClr>
              </a:solidFill>
            </a:endParaRPr>
          </a:p>
        </p:txBody>
      </p:sp>
      <p:sp>
        <p:nvSpPr>
          <p:cNvPr id="5" name="Subtitle 4"/>
          <p:cNvSpPr>
            <a:spLocks noGrp="1"/>
          </p:cNvSpPr>
          <p:nvPr>
            <p:ph type="subTitle" idx="1"/>
          </p:nvPr>
        </p:nvSpPr>
        <p:spPr>
          <a:xfrm>
            <a:off x="2887460" y="4414616"/>
            <a:ext cx="7766936" cy="1096899"/>
          </a:xfrm>
        </p:spPr>
        <p:txBody>
          <a:bodyPr>
            <a:normAutofit/>
          </a:bodyPr>
          <a:lstStyle/>
          <a:p>
            <a:endParaRPr lang="ka-GE" b="1" dirty="0" smtClean="0"/>
          </a:p>
          <a:p>
            <a:pPr algn="ctr"/>
            <a:endParaRPr lang="ka-GE" dirty="0"/>
          </a:p>
        </p:txBody>
      </p:sp>
      <p:sp>
        <p:nvSpPr>
          <p:cNvPr id="7" name="TextBox 6"/>
          <p:cNvSpPr txBox="1"/>
          <p:nvPr/>
        </p:nvSpPr>
        <p:spPr>
          <a:xfrm>
            <a:off x="4167551" y="4963065"/>
            <a:ext cx="3297118" cy="400110"/>
          </a:xfrm>
          <a:prstGeom prst="rect">
            <a:avLst/>
          </a:prstGeom>
          <a:noFill/>
        </p:spPr>
        <p:txBody>
          <a:bodyPr wrap="square" rtlCol="0">
            <a:spAutoFit/>
          </a:bodyPr>
          <a:lstStyle/>
          <a:p>
            <a:pPr algn="ctr"/>
            <a:r>
              <a:rPr lang="ka-GE" sz="2000" b="1" dirty="0" smtClean="0">
                <a:solidFill>
                  <a:schemeClr val="accent2">
                    <a:lumMod val="75000"/>
                  </a:schemeClr>
                </a:solidFill>
              </a:rPr>
              <a:t>17 ოქტომბერი 2022 წელი</a:t>
            </a:r>
            <a:endParaRPr lang="en-US" sz="2000" b="1" dirty="0">
              <a:solidFill>
                <a:schemeClr val="accent2">
                  <a:lumMod val="75000"/>
                </a:schemeClr>
              </a:solidFill>
            </a:endParaRPr>
          </a:p>
        </p:txBody>
      </p:sp>
      <p:pic>
        <p:nvPicPr>
          <p:cNvPr id="6" name="Рисунок 3"/>
          <p:cNvPicPr/>
          <p:nvPr/>
        </p:nvPicPr>
        <p:blipFill>
          <a:blip r:embed="rId2" cstate="print"/>
          <a:srcRect/>
          <a:stretch>
            <a:fillRect/>
          </a:stretch>
        </p:blipFill>
        <p:spPr bwMode="auto">
          <a:xfrm>
            <a:off x="4474843" y="274441"/>
            <a:ext cx="1341267" cy="1403009"/>
          </a:xfrm>
          <a:prstGeom prst="rect">
            <a:avLst/>
          </a:prstGeom>
          <a:noFill/>
        </p:spPr>
      </p:pic>
    </p:spTree>
    <p:extLst>
      <p:ext uri="{BB962C8B-B14F-4D97-AF65-F5344CB8AC3E}">
        <p14:creationId xmlns:p14="http://schemas.microsoft.com/office/powerpoint/2010/main" val="39006841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2000" b="1" dirty="0" smtClean="0">
                <a:solidFill>
                  <a:schemeClr val="accent2">
                    <a:lumMod val="75000"/>
                  </a:schemeClr>
                </a:solidFill>
              </a:rPr>
              <a:t>ფოკუს - ჯგუფში მონაწილე პირები :</a:t>
            </a:r>
            <a:br>
              <a:rPr lang="ka-GE" sz="2000" b="1" dirty="0" smtClean="0">
                <a:solidFill>
                  <a:schemeClr val="accent2">
                    <a:lumMod val="75000"/>
                  </a:schemeClr>
                </a:solidFill>
              </a:rPr>
            </a:br>
            <a:r>
              <a:rPr lang="ka-GE" sz="2000" b="1" dirty="0">
                <a:solidFill>
                  <a:schemeClr val="accent2">
                    <a:lumMod val="75000"/>
                  </a:schemeClr>
                </a:solidFill>
              </a:rPr>
              <a:t/>
            </a:r>
            <a:br>
              <a:rPr lang="ka-GE" sz="2000" b="1" dirty="0">
                <a:solidFill>
                  <a:schemeClr val="accent2">
                    <a:lumMod val="75000"/>
                  </a:schemeClr>
                </a:solidFill>
              </a:rPr>
            </a:br>
            <a:r>
              <a:rPr lang="ka-GE" sz="2000" b="1" dirty="0" smtClean="0">
                <a:solidFill>
                  <a:schemeClr val="accent2">
                    <a:lumMod val="75000"/>
                  </a:schemeClr>
                </a:solidFill>
              </a:rPr>
              <a:t/>
            </a:r>
            <a:br>
              <a:rPr lang="ka-GE" sz="2000" b="1" dirty="0" smtClean="0">
                <a:solidFill>
                  <a:schemeClr val="accent2">
                    <a:lumMod val="75000"/>
                  </a:schemeClr>
                </a:solidFill>
              </a:rPr>
            </a:br>
            <a:endParaRPr lang="en-US" sz="2000" b="1" dirty="0">
              <a:solidFill>
                <a:schemeClr val="accent2">
                  <a:lumMod val="75000"/>
                </a:schemeClr>
              </a:solidFill>
            </a:endParaRPr>
          </a:p>
        </p:txBody>
      </p:sp>
      <p:sp>
        <p:nvSpPr>
          <p:cNvPr id="3" name="Content Placeholder 2"/>
          <p:cNvSpPr>
            <a:spLocks noGrp="1"/>
          </p:cNvSpPr>
          <p:nvPr>
            <p:ph idx="1"/>
          </p:nvPr>
        </p:nvSpPr>
        <p:spPr>
          <a:xfrm>
            <a:off x="677334" y="1679332"/>
            <a:ext cx="8596668" cy="2910254"/>
          </a:xfrm>
        </p:spPr>
        <p:txBody>
          <a:bodyPr/>
          <a:lstStyle/>
          <a:p>
            <a:r>
              <a:rPr lang="ka-GE" b="1" dirty="0" smtClean="0">
                <a:solidFill>
                  <a:schemeClr val="accent2">
                    <a:lumMod val="75000"/>
                  </a:schemeClr>
                </a:solidFill>
              </a:rPr>
              <a:t>ფოკუს - </a:t>
            </a:r>
            <a:r>
              <a:rPr lang="ka-GE" b="1" dirty="0">
                <a:solidFill>
                  <a:schemeClr val="accent2">
                    <a:lumMod val="75000"/>
                  </a:schemeClr>
                </a:solidFill>
              </a:rPr>
              <a:t>ჯგუფი შედგებოდა შერეული ასაკის და დასაქმების  სტატუსის მქონე  9 ქალისგან. </a:t>
            </a:r>
            <a:endParaRPr lang="ka-GE" b="1" dirty="0" smtClean="0">
              <a:solidFill>
                <a:schemeClr val="accent2">
                  <a:lumMod val="75000"/>
                </a:schemeClr>
              </a:solidFill>
            </a:endParaRPr>
          </a:p>
          <a:p>
            <a:r>
              <a:rPr lang="ka-GE" b="1" dirty="0" smtClean="0">
                <a:solidFill>
                  <a:schemeClr val="accent2">
                    <a:lumMod val="75000"/>
                  </a:schemeClr>
                </a:solidFill>
              </a:rPr>
              <a:t>მათი </a:t>
            </a:r>
            <a:r>
              <a:rPr lang="ka-GE" b="1" dirty="0">
                <a:solidFill>
                  <a:schemeClr val="accent2">
                    <a:lumMod val="75000"/>
                  </a:schemeClr>
                </a:solidFill>
              </a:rPr>
              <a:t>ასაკი </a:t>
            </a:r>
            <a:r>
              <a:rPr lang="ka-GE" b="1" dirty="0" smtClean="0">
                <a:solidFill>
                  <a:schemeClr val="accent2">
                    <a:lumMod val="75000"/>
                  </a:schemeClr>
                </a:solidFill>
              </a:rPr>
              <a:t>იყო   </a:t>
            </a:r>
            <a:r>
              <a:rPr lang="ka-GE" b="1" dirty="0">
                <a:solidFill>
                  <a:schemeClr val="accent2">
                    <a:lumMod val="75000"/>
                  </a:schemeClr>
                </a:solidFill>
              </a:rPr>
              <a:t>40 -55 წელი. </a:t>
            </a:r>
            <a:endParaRPr lang="ka-GE" b="1" dirty="0" smtClean="0">
              <a:solidFill>
                <a:schemeClr val="accent2">
                  <a:lumMod val="75000"/>
                </a:schemeClr>
              </a:solidFill>
            </a:endParaRPr>
          </a:p>
          <a:p>
            <a:r>
              <a:rPr lang="ka-GE" b="1" dirty="0">
                <a:solidFill>
                  <a:schemeClr val="accent2">
                    <a:lumMod val="75000"/>
                  </a:schemeClr>
                </a:solidFill>
              </a:rPr>
              <a:t>ფოკუს - </a:t>
            </a:r>
            <a:r>
              <a:rPr lang="ka-GE" b="1" dirty="0" smtClean="0">
                <a:solidFill>
                  <a:schemeClr val="accent2">
                    <a:lumMod val="75000"/>
                  </a:schemeClr>
                </a:solidFill>
              </a:rPr>
              <a:t>ჯგუფში </a:t>
            </a:r>
            <a:r>
              <a:rPr lang="ka-GE" b="1" dirty="0">
                <a:solidFill>
                  <a:schemeClr val="accent2">
                    <a:lumMod val="75000"/>
                  </a:schemeClr>
                </a:solidFill>
              </a:rPr>
              <a:t>იყო როგორც ადგილობრივი ასევე აფხაზეთიდან დევნილი პირები. </a:t>
            </a:r>
            <a:endParaRPr lang="ka-GE" b="1" dirty="0" smtClean="0">
              <a:solidFill>
                <a:schemeClr val="accent2">
                  <a:lumMod val="75000"/>
                </a:schemeClr>
              </a:solidFill>
            </a:endParaRPr>
          </a:p>
          <a:p>
            <a:r>
              <a:rPr lang="ka-GE" b="1" dirty="0" smtClean="0">
                <a:solidFill>
                  <a:schemeClr val="accent2">
                    <a:lumMod val="75000"/>
                  </a:schemeClr>
                </a:solidFill>
              </a:rPr>
              <a:t>კვლევის ჩატარების თარიღი - 7 ოქტომბერი 2022 წელი.</a:t>
            </a:r>
          </a:p>
          <a:p>
            <a:pPr marL="0" indent="0">
              <a:buNone/>
            </a:pPr>
            <a:endParaRPr lang="en-US" b="1" dirty="0">
              <a:solidFill>
                <a:schemeClr val="accent2">
                  <a:lumMod val="75000"/>
                </a:schemeClr>
              </a:solidFill>
            </a:endParaRPr>
          </a:p>
        </p:txBody>
      </p:sp>
    </p:spTree>
    <p:extLst>
      <p:ext uri="{BB962C8B-B14F-4D97-AF65-F5344CB8AC3E}">
        <p14:creationId xmlns:p14="http://schemas.microsoft.com/office/powerpoint/2010/main" val="10311357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b="1" dirty="0" smtClean="0"/>
              <a:t>ფოკუს - ჯგუფის ფორმატი:</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ka-GE" dirty="0" smtClean="0">
                <a:solidFill>
                  <a:schemeClr val="accent2">
                    <a:lumMod val="75000"/>
                  </a:schemeClr>
                </a:solidFill>
              </a:rPr>
              <a:t>ფოკუს - ჯგუფის კვლევის ჩატარებამდე, თითოეულ მონაწილეს განემარტა კვლევაში მონაწილეობის პირობები:</a:t>
            </a:r>
          </a:p>
          <a:p>
            <a:r>
              <a:rPr lang="ka-GE" dirty="0" smtClean="0">
                <a:solidFill>
                  <a:schemeClr val="accent2">
                    <a:lumMod val="75000"/>
                  </a:schemeClr>
                </a:solidFill>
              </a:rPr>
              <a:t>კვლევაში მონაწილე პირები ისაუბრებდნენ </a:t>
            </a:r>
            <a:r>
              <a:rPr lang="ka-GE" dirty="0">
                <a:solidFill>
                  <a:schemeClr val="accent2">
                    <a:lumMod val="75000"/>
                  </a:schemeClr>
                </a:solidFill>
              </a:rPr>
              <a:t>გარკვევით და არ </a:t>
            </a:r>
            <a:r>
              <a:rPr lang="ka-GE" dirty="0" smtClean="0">
                <a:solidFill>
                  <a:schemeClr val="accent2">
                    <a:lumMod val="75000"/>
                  </a:schemeClr>
                </a:solidFill>
              </a:rPr>
              <a:t>შეუშლიდნენ საუბრისას </a:t>
            </a:r>
            <a:r>
              <a:rPr lang="ka-GE" dirty="0">
                <a:solidFill>
                  <a:schemeClr val="accent2">
                    <a:lumMod val="75000"/>
                  </a:schemeClr>
                </a:solidFill>
              </a:rPr>
              <a:t>ერთმანეთს </a:t>
            </a:r>
            <a:r>
              <a:rPr lang="ka-GE" dirty="0" smtClean="0">
                <a:solidFill>
                  <a:schemeClr val="accent2">
                    <a:lumMod val="75000"/>
                  </a:schemeClr>
                </a:solidFill>
              </a:rPr>
              <a:t>ხელს;</a:t>
            </a:r>
            <a:endParaRPr lang="en-US" dirty="0">
              <a:solidFill>
                <a:schemeClr val="accent2">
                  <a:lumMod val="75000"/>
                </a:schemeClr>
              </a:solidFill>
            </a:endParaRPr>
          </a:p>
          <a:p>
            <a:r>
              <a:rPr lang="ka-GE" dirty="0">
                <a:solidFill>
                  <a:schemeClr val="accent2">
                    <a:lumMod val="75000"/>
                  </a:schemeClr>
                </a:solidFill>
              </a:rPr>
              <a:t>	</a:t>
            </a:r>
            <a:r>
              <a:rPr lang="ka-GE" dirty="0" smtClean="0">
                <a:solidFill>
                  <a:schemeClr val="accent2">
                    <a:lumMod val="75000"/>
                  </a:schemeClr>
                </a:solidFill>
              </a:rPr>
              <a:t>გამორთავდნენ </a:t>
            </a:r>
            <a:r>
              <a:rPr lang="ka-GE" dirty="0">
                <a:solidFill>
                  <a:schemeClr val="accent2">
                    <a:lumMod val="75000"/>
                  </a:schemeClr>
                </a:solidFill>
              </a:rPr>
              <a:t>ან </a:t>
            </a:r>
            <a:r>
              <a:rPr lang="ka-GE" dirty="0" smtClean="0">
                <a:solidFill>
                  <a:schemeClr val="accent2">
                    <a:lumMod val="75000"/>
                  </a:schemeClr>
                </a:solidFill>
              </a:rPr>
              <a:t>გაუთიშავდნენ ხმას </a:t>
            </a:r>
            <a:r>
              <a:rPr lang="ka-GE" dirty="0">
                <a:solidFill>
                  <a:schemeClr val="accent2">
                    <a:lumMod val="75000"/>
                  </a:schemeClr>
                </a:solidFill>
              </a:rPr>
              <a:t>მობილურ ტელეფონებს;</a:t>
            </a:r>
            <a:endParaRPr lang="en-US" dirty="0">
              <a:solidFill>
                <a:schemeClr val="accent2">
                  <a:lumMod val="75000"/>
                </a:schemeClr>
              </a:solidFill>
            </a:endParaRPr>
          </a:p>
          <a:p>
            <a:r>
              <a:rPr lang="ka-GE" dirty="0">
                <a:solidFill>
                  <a:schemeClr val="accent2">
                    <a:lumMod val="75000"/>
                  </a:schemeClr>
                </a:solidFill>
              </a:rPr>
              <a:t>კვლევაში მონაწილე პირები </a:t>
            </a:r>
            <a:r>
              <a:rPr lang="ka-GE" dirty="0" smtClean="0">
                <a:solidFill>
                  <a:schemeClr val="accent2">
                    <a:lumMod val="75000"/>
                  </a:schemeClr>
                </a:solidFill>
              </a:rPr>
              <a:t>იქნებოდნენ </a:t>
            </a:r>
            <a:r>
              <a:rPr lang="ka-GE" dirty="0">
                <a:solidFill>
                  <a:schemeClr val="accent2">
                    <a:lumMod val="75000"/>
                  </a:schemeClr>
                </a:solidFill>
              </a:rPr>
              <a:t>გულწრფელები და არ </a:t>
            </a:r>
            <a:r>
              <a:rPr lang="ka-GE" dirty="0" smtClean="0">
                <a:solidFill>
                  <a:schemeClr val="accent2">
                    <a:lumMod val="75000"/>
                  </a:schemeClr>
                </a:solidFill>
              </a:rPr>
              <a:t>მოერიდებოდათ </a:t>
            </a:r>
            <a:r>
              <a:rPr lang="ka-GE" dirty="0">
                <a:solidFill>
                  <a:schemeClr val="accent2">
                    <a:lumMod val="75000"/>
                  </a:schemeClr>
                </a:solidFill>
              </a:rPr>
              <a:t>აზრის გამოხატვა, ვინაიდან </a:t>
            </a:r>
            <a:r>
              <a:rPr lang="ka-GE" dirty="0" smtClean="0">
                <a:solidFill>
                  <a:schemeClr val="accent2">
                    <a:lumMod val="75000"/>
                  </a:schemeClr>
                </a:solidFill>
              </a:rPr>
              <a:t>დისკუსიაში </a:t>
            </a:r>
            <a:r>
              <a:rPr lang="ka-GE" dirty="0">
                <a:solidFill>
                  <a:schemeClr val="accent2">
                    <a:lumMod val="75000"/>
                  </a:schemeClr>
                </a:solidFill>
              </a:rPr>
              <a:t>არ არსებობს სწორი და არასწორი პასუხები; </a:t>
            </a:r>
            <a:endParaRPr lang="en-US" dirty="0">
              <a:solidFill>
                <a:schemeClr val="accent2">
                  <a:lumMod val="75000"/>
                </a:schemeClr>
              </a:solidFill>
            </a:endParaRPr>
          </a:p>
          <a:p>
            <a:r>
              <a:rPr lang="ka-GE" dirty="0">
                <a:solidFill>
                  <a:schemeClr val="accent2">
                    <a:lumMod val="75000"/>
                  </a:schemeClr>
                </a:solidFill>
              </a:rPr>
              <a:t>	</a:t>
            </a:r>
            <a:r>
              <a:rPr lang="ka-GE" dirty="0" smtClean="0">
                <a:solidFill>
                  <a:schemeClr val="accent2">
                    <a:lumMod val="75000"/>
                  </a:schemeClr>
                </a:solidFill>
              </a:rPr>
              <a:t> </a:t>
            </a:r>
            <a:r>
              <a:rPr lang="ka-GE" dirty="0">
                <a:solidFill>
                  <a:schemeClr val="accent2">
                    <a:lumMod val="75000"/>
                  </a:schemeClr>
                </a:solidFill>
              </a:rPr>
              <a:t>რასაც ამ ოთახში </a:t>
            </a:r>
            <a:r>
              <a:rPr lang="ka-GE" dirty="0" smtClean="0">
                <a:solidFill>
                  <a:schemeClr val="accent2">
                    <a:lumMod val="75000"/>
                  </a:schemeClr>
                </a:solidFill>
              </a:rPr>
              <a:t>ითქმოდა  ყველაფერი იქნებოდა კონფიდენციალური.</a:t>
            </a:r>
          </a:p>
          <a:p>
            <a:r>
              <a:rPr lang="ka-GE" dirty="0" smtClean="0">
                <a:solidFill>
                  <a:schemeClr val="accent2">
                    <a:lumMod val="75000"/>
                  </a:schemeClr>
                </a:solidFill>
              </a:rPr>
              <a:t>მონაწილეებთან შეთანხმების საფუძველზე გაკეთდებოდა აუდიო ჩანაწერი და დამუშავდებოდა მონაცემები;</a:t>
            </a:r>
          </a:p>
          <a:p>
            <a:r>
              <a:rPr lang="ka-GE" dirty="0">
                <a:solidFill>
                  <a:schemeClr val="accent2">
                    <a:lumMod val="75000"/>
                  </a:schemeClr>
                </a:solidFill>
              </a:rPr>
              <a:t>მონაწილეებთან შეთანხმების საფუძველზე </a:t>
            </a:r>
            <a:r>
              <a:rPr lang="ka-GE" dirty="0" smtClean="0">
                <a:solidFill>
                  <a:schemeClr val="accent2">
                    <a:lumMod val="75000"/>
                  </a:schemeClr>
                </a:solidFill>
              </a:rPr>
              <a:t>გაკეთდებოდა ფოტო გადაღება</a:t>
            </a:r>
            <a:endParaRPr lang="en-US" dirty="0">
              <a:solidFill>
                <a:schemeClr val="accent2">
                  <a:lumMod val="75000"/>
                </a:schemeClr>
              </a:solidFill>
            </a:endParaRPr>
          </a:p>
          <a:p>
            <a:pPr>
              <a:buFont typeface="Wingdings" panose="05000000000000000000" pitchFamily="2" charset="2"/>
              <a:buChar char="v"/>
            </a:pPr>
            <a:endParaRPr lang="en-US" dirty="0">
              <a:solidFill>
                <a:schemeClr val="accent2">
                  <a:lumMod val="75000"/>
                </a:schemeClr>
              </a:solidFill>
            </a:endParaRPr>
          </a:p>
        </p:txBody>
      </p:sp>
    </p:spTree>
    <p:extLst>
      <p:ext uri="{BB962C8B-B14F-4D97-AF65-F5344CB8AC3E}">
        <p14:creationId xmlns:p14="http://schemas.microsoft.com/office/powerpoint/2010/main" val="3836005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677333" y="1039168"/>
            <a:ext cx="375399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ctr" defTabSz="914400" rtl="0" eaLnBrk="0" fontAlgn="base" latinLnBrk="0" hangingPunct="0">
              <a:lnSpc>
                <a:spcPct val="100000"/>
              </a:lnSpc>
              <a:spcBef>
                <a:spcPct val="0"/>
              </a:spcBef>
              <a:spcAft>
                <a:spcPct val="0"/>
              </a:spcAft>
              <a:buClrTx/>
              <a:buSzTx/>
              <a:tabLst/>
            </a:pPr>
            <a:r>
              <a:rPr kumimoji="0" lang="ka-GE" altLang="en-US" sz="2400" b="1" i="1" u="none" strike="noStrike" cap="none" normalizeH="0" baseline="0" dirty="0" smtClean="0">
                <a:ln>
                  <a:noFill/>
                </a:ln>
                <a:solidFill>
                  <a:schemeClr val="accent2">
                    <a:lumMod val="75000"/>
                  </a:schemeClr>
                </a:solidFill>
                <a:effectLst/>
                <a:latin typeface="Arial" panose="020B0604020202020204" pitchFamily="34" charset="0"/>
              </a:rPr>
              <a:t>კვლევის მიზანი: </a:t>
            </a:r>
          </a:p>
        </p:txBody>
      </p:sp>
      <p:sp>
        <p:nvSpPr>
          <p:cNvPr id="2" name="Content Placeholder 1"/>
          <p:cNvSpPr>
            <a:spLocks noGrp="1" noChangeArrowheads="1"/>
          </p:cNvSpPr>
          <p:nvPr>
            <p:ph idx="1"/>
          </p:nvPr>
        </p:nvSpPr>
        <p:spPr bwMode="auto">
          <a:xfrm>
            <a:off x="677863" y="2930745"/>
            <a:ext cx="10804561"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კვლევის მიზანია</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დავადგინოთ</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თუ</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რამდენად</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ხე</a:t>
            </a:r>
            <a:r>
              <a:rPr lang="ka-GE" altLang="en-US" sz="1400" dirty="0">
                <a:solidFill>
                  <a:schemeClr val="accent2"/>
                </a:solidFill>
                <a:latin typeface="Sylfaen" panose="010A0502050306030303" pitchFamily="18" charset="0"/>
                <a:ea typeface="Arial Unicode MS"/>
                <a:cs typeface="Arial Unicode MS"/>
              </a:rPr>
              <a:t>ლ</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მისაწვდომია</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წალენჯიხის</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მუნიციპალიტეტში</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მცხოვრები</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ქალებისთვის</a:t>
            </a:r>
          </a:p>
          <a:p>
            <a:pPr marL="0" marR="0" lvl="0" indent="0" algn="l" defTabSz="914400" rtl="0" eaLnBrk="0" fontAlgn="base" latinLnBrk="0" hangingPunct="0">
              <a:lnSpc>
                <a:spcPct val="100000"/>
              </a:lnSpc>
              <a:spcBef>
                <a:spcPct val="0"/>
              </a:spcBef>
              <a:spcAft>
                <a:spcPct val="0"/>
              </a:spcAft>
              <a:buClrTx/>
              <a:buSzTx/>
              <a:buFontTx/>
              <a:buNone/>
              <a:tabLst/>
            </a:pP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სამედიცინო</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სერვისები</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ამ</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კვლევის</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ფარგლებში</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გვსურს</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გავიგოთ, როგორია ქალების წინაშე არსებული გამოწვევები,</a:t>
            </a:r>
          </a:p>
          <a:p>
            <a:pPr marL="0" marR="0" lvl="0" indent="0" algn="l" defTabSz="914400" rtl="0" eaLnBrk="0" fontAlgn="base" latinLnBrk="0" hangingPunct="0">
              <a:lnSpc>
                <a:spcPct val="100000"/>
              </a:lnSpc>
              <a:spcBef>
                <a:spcPct val="0"/>
              </a:spcBef>
              <a:spcAft>
                <a:spcPct val="0"/>
              </a:spcAft>
              <a:buClrTx/>
              <a:buSzTx/>
              <a:buFontTx/>
              <a:buNone/>
              <a:tabLst/>
            </a:pP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 რას ტიპის სერვისებზე/მომსახურებაზე მიუწვდებათ ხელი, რა ბარიერებსა და დაბრკოლებებს აწყდებიან ყოველდღიურად .</a:t>
            </a:r>
          </a:p>
          <a:p>
            <a:pPr marL="0" lvl="0" indent="0" defTabSz="914400" eaLnBrk="0" fontAlgn="base" hangingPunct="0">
              <a:spcBef>
                <a:spcPct val="0"/>
              </a:spcBef>
              <a:spcAft>
                <a:spcPct val="0"/>
              </a:spcAft>
              <a:buClrTx/>
              <a:buSzTx/>
              <a:buNone/>
            </a:pP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 ეს პრობლემები მივიტანოთ ადგილობრივ თვითმმართველობაში , რათა</a:t>
            </a:r>
            <a:r>
              <a:rPr lang="ka-GE" altLang="en-US" sz="1400" dirty="0">
                <a:solidFill>
                  <a:schemeClr val="accent2"/>
                </a:solidFill>
                <a:ea typeface="Arial Unicode MS"/>
                <a:cs typeface="Arial Unicode MS"/>
              </a:rPr>
              <a:t> გათვალისწინებულ იქნეს</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 2023 წლის მუნიციპალიტეტის</a:t>
            </a:r>
          </a:p>
          <a:p>
            <a:pPr marL="0" lvl="0" indent="0" defTabSz="914400" eaLnBrk="0" fontAlgn="base" hangingPunct="0">
              <a:spcBef>
                <a:spcPct val="0"/>
              </a:spcBef>
              <a:spcAft>
                <a:spcPct val="0"/>
              </a:spcAft>
              <a:buClrTx/>
              <a:buSzTx/>
              <a:buNone/>
            </a:pP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 ბიუჯეტის დაგეგმვისას</a:t>
            </a:r>
            <a:r>
              <a:rPr kumimoji="0" lang="ka-GE" altLang="en-US" sz="1400" b="0" i="0" u="none" strike="noStrike" cap="none" normalizeH="0" dirty="0" smtClean="0">
                <a:ln>
                  <a:noFill/>
                </a:ln>
                <a:solidFill>
                  <a:schemeClr val="accent2"/>
                </a:solidFill>
                <a:effectLst/>
                <a:latin typeface="Sylfaen" panose="010A0502050306030303" pitchFamily="18" charset="0"/>
                <a:ea typeface="Arial Unicode MS"/>
                <a:cs typeface="Arial Unicode MS"/>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და სოციალური პროგრამების შემუშავებისას.  </a:t>
            </a:r>
            <a:endParaRPr kumimoji="0" lang="ka-GE" altLang="en-US" sz="1400" b="0" i="0" u="none" strike="noStrike" cap="none" normalizeH="0" baseline="0" dirty="0" smtClean="0">
              <a:ln>
                <a:noFill/>
              </a:ln>
              <a:solidFill>
                <a:schemeClr val="accent2"/>
              </a:solidFill>
              <a:effectLst/>
              <a:latin typeface="Arial" panose="020B0604020202020204" pitchFamily="34" charset="0"/>
            </a:endParaRPr>
          </a:p>
        </p:txBody>
      </p:sp>
    </p:spTree>
    <p:extLst>
      <p:ext uri="{BB962C8B-B14F-4D97-AF65-F5344CB8AC3E}">
        <p14:creationId xmlns:p14="http://schemas.microsoft.com/office/powerpoint/2010/main" val="31483712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8069" y="1157033"/>
            <a:ext cx="9680331" cy="4884330"/>
          </a:xfrm>
        </p:spPr>
        <p:txBody>
          <a:bodyPr>
            <a:noAutofit/>
          </a:bodyPr>
          <a:lstStyle/>
          <a:p>
            <a:r>
              <a:rPr lang="ka-GE" sz="1100" dirty="0"/>
              <a:t> </a:t>
            </a:r>
            <a:r>
              <a:rPr lang="ka-GE" sz="1100" dirty="0">
                <a:solidFill>
                  <a:schemeClr val="accent2"/>
                </a:solidFill>
              </a:rPr>
              <a:t>ფოკუს-ჯგუფის  წევრებმა აღნიშნეს, რომ ქ. ჯვარში არის  ადგილობრივი და დევნილთა პოლიკლინიკა. სადაც  შესაძლებელია მიიღონ  მაღალი ხარისხის ამბულატორიული მომსახურება, სამწუხაროდ აღნიშნულ პოლიკლინიკებში არ არის სტაციონარი. სადაც შესაძლებელი იქნებოდა სხვადასხვა პროცედურების და მანიპულაციების ჩატარება. პრობლემად მათ დაასახელეს  ქ.ჯვარში სტაციონარის არ არსებობა, არ აქვთ მრავალპროფილური სერვისების ყოველდღიურად მიღების შესაძლებლობა, თუმცა თვეში ერთხელ თითქმის ყველა პროფილის ექიმი ჩამოდის. ასე ჯგუფის წევრებმა აღნიშნეს, რომ ყველაზე დიდი პრობლემა წალენჯიხის მუნიციპალიტეტში და ქ. ჯვარში არის გინეკოლოგიური კაბინეტის არარსებობა. რაც შეეხება კაბინეტის გახსნას საჭიროებს მაღლასტანდარტიზაციას, რომელიც ადგილობრივ პოლიკლინიკებს არ გააჩნია. </a:t>
            </a:r>
            <a:endParaRPr lang="en-US" sz="1100" dirty="0">
              <a:solidFill>
                <a:schemeClr val="accent2"/>
              </a:solidFill>
            </a:endParaRPr>
          </a:p>
          <a:p>
            <a:r>
              <a:rPr lang="ka-GE" sz="1100" dirty="0">
                <a:solidFill>
                  <a:schemeClr val="accent2"/>
                </a:solidFill>
              </a:rPr>
              <a:t>ჯვარის პოლიკლინიკები ემსახურება  ქ. ჯვარში მცხოვრებ 3800 -ზე მეტი დევნილს, ასევე მიგრირებულ დევნილებს, რომლებიც ერთჯერადად გადმოდიან აფხაზეთიდან და საზღვრისპირა სოფლებში მცხოვრებ პირებს. მათი სამედიცინო მომსახურების მიღების წერტილია წალენჯიხის და ჯვარის </a:t>
            </a:r>
            <a:r>
              <a:rPr lang="ka-GE" sz="1100" dirty="0" smtClean="0">
                <a:solidFill>
                  <a:schemeClr val="accent2"/>
                </a:solidFill>
              </a:rPr>
              <a:t>პოლიკლინიკები.</a:t>
            </a:r>
            <a:endParaRPr lang="en-US" sz="1100" dirty="0">
              <a:solidFill>
                <a:schemeClr val="accent2"/>
              </a:solidFill>
            </a:endParaRPr>
          </a:p>
          <a:p>
            <a:r>
              <a:rPr lang="ka-GE" sz="1100" dirty="0">
                <a:solidFill>
                  <a:schemeClr val="accent2"/>
                </a:solidFill>
              </a:rPr>
              <a:t> რაც შეეხება ქ.ჯვარის პოლიკლინიკებში არსებულ აპარატურას, არის გერმანული სტანდარტებით მიღებული  და შესაძლებელია საკმაოდ  მაღალკვალიფიციური კვლევების ჩატარება. არის დარგები სადაც არიან ძალიან </a:t>
            </a:r>
            <a:r>
              <a:rPr lang="ka-GE" sz="1100" dirty="0" smtClean="0">
                <a:solidFill>
                  <a:schemeClr val="accent2"/>
                </a:solidFill>
              </a:rPr>
              <a:t>კვალიფიციური სპეციალისტები </a:t>
            </a:r>
            <a:r>
              <a:rPr lang="ka-GE" sz="1100" dirty="0">
                <a:solidFill>
                  <a:schemeClr val="accent2"/>
                </a:solidFill>
              </a:rPr>
              <a:t>და არის დარგები </a:t>
            </a:r>
            <a:r>
              <a:rPr lang="ka-GE" sz="1100" dirty="0" smtClean="0">
                <a:solidFill>
                  <a:schemeClr val="accent2"/>
                </a:solidFill>
              </a:rPr>
              <a:t>, სადაც საჭიროა კვალიფიციური პერსონალის მოძიება . </a:t>
            </a:r>
            <a:r>
              <a:rPr lang="ka-GE" sz="1100" dirty="0">
                <a:solidFill>
                  <a:schemeClr val="accent2"/>
                </a:solidFill>
              </a:rPr>
              <a:t>კადრების პრობლემა არის ყველა სფეროში, </a:t>
            </a:r>
            <a:r>
              <a:rPr lang="ka-GE" sz="1100" dirty="0" smtClean="0">
                <a:solidFill>
                  <a:schemeClr val="accent2"/>
                </a:solidFill>
              </a:rPr>
              <a:t>ეს </a:t>
            </a:r>
            <a:r>
              <a:rPr lang="ka-GE" sz="1100" dirty="0">
                <a:solidFill>
                  <a:schemeClr val="accent2"/>
                </a:solidFill>
              </a:rPr>
              <a:t>პრობლემა </a:t>
            </a:r>
            <a:r>
              <a:rPr lang="ka-GE" sz="1100" dirty="0" smtClean="0">
                <a:solidFill>
                  <a:schemeClr val="accent2"/>
                </a:solidFill>
              </a:rPr>
              <a:t>ნაწილობრივ დააბალანსდა, თვეში </a:t>
            </a:r>
            <a:r>
              <a:rPr lang="ka-GE" sz="1100" dirty="0">
                <a:solidFill>
                  <a:schemeClr val="accent2"/>
                </a:solidFill>
              </a:rPr>
              <a:t>ერთხელ ჩამოყავთ ვიწრო სპეციალობის ექიმები (ოფთალმოლოგი, ანგიოლოგი</a:t>
            </a:r>
            <a:r>
              <a:rPr lang="ka-GE" sz="1100" dirty="0" smtClean="0">
                <a:solidFill>
                  <a:schemeClr val="accent2"/>
                </a:solidFill>
              </a:rPr>
              <a:t>, ალერგოლოგი და ა.შ ) </a:t>
            </a:r>
            <a:r>
              <a:rPr lang="ka-GE" sz="1100" dirty="0">
                <a:solidFill>
                  <a:schemeClr val="accent2"/>
                </a:solidFill>
              </a:rPr>
              <a:t>და ადგილზე ხდება ყველა სამედიცინო მომსახურების მიღება.  ლაბორატორიული მომსახურების მიღება შესაძლებელია ყოველდღიურად,  რაც შეეხება ქირურგიულ მომსახურებას, ადგილზე არ ჰყავთ ქირურგი, </a:t>
            </a:r>
            <a:r>
              <a:rPr lang="ka-GE" sz="1100" dirty="0" smtClean="0">
                <a:solidFill>
                  <a:schemeClr val="accent2"/>
                </a:solidFill>
              </a:rPr>
              <a:t>იძულებულები </a:t>
            </a:r>
            <a:r>
              <a:rPr lang="ka-GE" sz="1100" dirty="0">
                <a:solidFill>
                  <a:schemeClr val="accent2"/>
                </a:solidFill>
              </a:rPr>
              <a:t>არიან პაციენტი გადაიყვანონ ზუგდიდში. </a:t>
            </a:r>
            <a:endParaRPr lang="ka-GE" sz="1100" dirty="0" smtClean="0">
              <a:solidFill>
                <a:schemeClr val="accent2"/>
              </a:solidFill>
            </a:endParaRPr>
          </a:p>
          <a:p>
            <a:r>
              <a:rPr lang="ka-GE" sz="1100" dirty="0" smtClean="0">
                <a:solidFill>
                  <a:schemeClr val="accent2"/>
                </a:solidFill>
              </a:rPr>
              <a:t>ფოკუს -ჯგუფის წევრებმა აღნიშნეს, რომ სკრინინგ ცენტრი არ არის წალენჯიხის მუნიციპალიტეტში და მათ უფასო სკრინინგ კვლევის ჩატარება უწევვთ ზუგდიდში, რაც გარკვეულ ხარჯებთან არის დაკავშირებული და ქალების უმრავლესობა მძიმე ეკონომიკური მდგომარეობიდან გამომდინარე ვერ ახერხებს აღნიშნული მომსახურებით სარგებლობას. </a:t>
            </a:r>
            <a:endParaRPr lang="ka-GE" sz="1100" dirty="0" smtClean="0">
              <a:solidFill>
                <a:schemeClr val="accent2"/>
              </a:solidFill>
            </a:endParaRPr>
          </a:p>
          <a:p>
            <a:r>
              <a:rPr lang="ka-GE" sz="1100" dirty="0" smtClean="0">
                <a:solidFill>
                  <a:schemeClr val="accent2"/>
                </a:solidFill>
              </a:rPr>
              <a:t>ასევე აღნიშნეს რომ ჭალეს ადმინისტრაციულ ერთეულში, ფოცხო-ეწერის დასახლებაში (დევნილთა დასახლება) არის კვალიფიციური გინეკოლოგი, რომელიც თერაპიულად ემსახურება მოსახლეობას, არანაირი მანიპულაციის ჩატარება არ შეუძლია, რადგან მას არ აქვს  სათანადო აღჭურვილობა. საზღვრისპირა სოფლებში არის ტრანსპორტირების პრობლემა  რაც გადაადგილების პრობლემას უქმნის მოსახლეობას . </a:t>
            </a:r>
            <a:endParaRPr lang="en-US" sz="1100" dirty="0" smtClean="0">
              <a:solidFill>
                <a:schemeClr val="accent2"/>
              </a:solidFill>
            </a:endParaRPr>
          </a:p>
          <a:p>
            <a:pPr marL="0" indent="0">
              <a:buNone/>
            </a:pPr>
            <a:r>
              <a:rPr lang="ka-GE" sz="1100" dirty="0" smtClean="0">
                <a:solidFill>
                  <a:schemeClr val="accent2"/>
                </a:solidFill>
              </a:rPr>
              <a:t> </a:t>
            </a:r>
            <a:endParaRPr lang="en-US" sz="1100" dirty="0">
              <a:solidFill>
                <a:schemeClr val="accent2"/>
              </a:solidFill>
            </a:endParaRPr>
          </a:p>
        </p:txBody>
      </p:sp>
      <p:sp>
        <p:nvSpPr>
          <p:cNvPr id="4" name="Rectangle 1"/>
          <p:cNvSpPr>
            <a:spLocks noGrp="1" noChangeArrowheads="1"/>
          </p:cNvSpPr>
          <p:nvPr>
            <p:ph type="title"/>
          </p:nvPr>
        </p:nvSpPr>
        <p:spPr bwMode="auto">
          <a:xfrm>
            <a:off x="0" y="603034"/>
            <a:ext cx="8596668"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lvl="0" algn="ctr" defTabSz="914400" eaLnBrk="0" fontAlgn="base" hangingPunct="0">
              <a:spcAft>
                <a:spcPct val="0"/>
              </a:spcAft>
            </a:pPr>
            <a:r>
              <a:rPr lang="ka-GE" b="1" dirty="0" smtClean="0">
                <a:solidFill>
                  <a:schemeClr val="accent2"/>
                </a:solidFill>
              </a:rPr>
              <a:t>თემის განხილვა</a:t>
            </a:r>
            <a:endParaRPr kumimoji="0" lang="ka-GE" altLang="en-US" sz="1400" b="1" i="0" u="none" strike="noStrike" cap="none" normalizeH="0" baseline="0" dirty="0" smtClean="0">
              <a:ln>
                <a:noFill/>
              </a:ln>
              <a:solidFill>
                <a:schemeClr val="accent2"/>
              </a:solidFill>
              <a:effectLst/>
              <a:latin typeface="Arial" panose="020B0604020202020204" pitchFamily="34" charset="0"/>
            </a:endParaRPr>
          </a:p>
        </p:txBody>
      </p:sp>
    </p:spTree>
    <p:extLst>
      <p:ext uri="{BB962C8B-B14F-4D97-AF65-F5344CB8AC3E}">
        <p14:creationId xmlns:p14="http://schemas.microsoft.com/office/powerpoint/2010/main" val="4746915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260838"/>
          </a:xfrm>
        </p:spPr>
        <p:txBody>
          <a:bodyPr>
            <a:normAutofit fontScale="90000"/>
          </a:bodyPr>
          <a:lstStyle/>
          <a:p>
            <a:endParaRPr lang="en-US" dirty="0"/>
          </a:p>
        </p:txBody>
      </p:sp>
      <p:sp>
        <p:nvSpPr>
          <p:cNvPr id="3" name="Content Placeholder 2"/>
          <p:cNvSpPr>
            <a:spLocks noGrp="1"/>
          </p:cNvSpPr>
          <p:nvPr>
            <p:ph idx="1"/>
          </p:nvPr>
        </p:nvSpPr>
        <p:spPr>
          <a:xfrm>
            <a:off x="677334" y="1107831"/>
            <a:ext cx="8596668" cy="4933531"/>
          </a:xfrm>
        </p:spPr>
        <p:txBody>
          <a:bodyPr>
            <a:normAutofit lnSpcReduction="10000"/>
          </a:bodyPr>
          <a:lstStyle/>
          <a:p>
            <a:endParaRPr lang="ka-GE" dirty="0" smtClean="0">
              <a:solidFill>
                <a:schemeClr val="accent2"/>
              </a:solidFill>
            </a:endParaRPr>
          </a:p>
          <a:p>
            <a:r>
              <a:rPr lang="ka-GE" dirty="0">
                <a:solidFill>
                  <a:schemeClr val="accent2"/>
                </a:solidFill>
              </a:rPr>
              <a:t>რაც შეეხება უბნის ექიმის მომსახურებას ჯგუფის წევრებმა ერთმხად აღნიშნეს, რომ არიან პროფესიონალები და  24/7 თავდაუზოგავად მუშაობენ. </a:t>
            </a:r>
          </a:p>
          <a:p>
            <a:r>
              <a:rPr lang="ka-GE" dirty="0" smtClean="0">
                <a:solidFill>
                  <a:schemeClr val="accent2"/>
                </a:solidFill>
              </a:rPr>
              <a:t>ფოკუს-ჯგუფის </a:t>
            </a:r>
            <a:r>
              <a:rPr lang="ka-GE" dirty="0">
                <a:solidFill>
                  <a:schemeClr val="accent2"/>
                </a:solidFill>
              </a:rPr>
              <a:t>წევრებმა აღნიშნეს, რომ არის დაზღვევის მხრივ პრობლემები, მუნიციპალიტეტში არსებულ პოლიკლინიკებში   კერძო სამედიცინო დაზღვევის პაკეტები არ მოქმედებს, სამდიცინო მომსახურების მიღება უწევთ სხვა მუნიციპალიტეტში, რადგან ამ დაზღვევით ადგილზე ვერ იღებენ ყველა სახის სამედიცინო მომსახურებას. ხოლო იმ პირებს ვისაც აქვთ საყოველთაო დაზღვევა , უფასო მომსახურებით და გარკვეული შეღავათით სარგებლობა </a:t>
            </a:r>
            <a:r>
              <a:rPr lang="en-US" dirty="0" err="1">
                <a:solidFill>
                  <a:schemeClr val="accent2"/>
                </a:solidFill>
              </a:rPr>
              <a:t>შეუძლიათ</a:t>
            </a:r>
            <a:r>
              <a:rPr lang="en-US" dirty="0">
                <a:solidFill>
                  <a:schemeClr val="accent2"/>
                </a:solidFill>
              </a:rPr>
              <a:t> </a:t>
            </a:r>
            <a:r>
              <a:rPr lang="en-US" dirty="0" err="1">
                <a:solidFill>
                  <a:schemeClr val="accent2"/>
                </a:solidFill>
              </a:rPr>
              <a:t>მიიღონ</a:t>
            </a:r>
            <a:r>
              <a:rPr lang="en-US" dirty="0">
                <a:solidFill>
                  <a:schemeClr val="accent2"/>
                </a:solidFill>
              </a:rPr>
              <a:t> </a:t>
            </a:r>
            <a:r>
              <a:rPr lang="ka-GE" dirty="0">
                <a:solidFill>
                  <a:schemeClr val="accent2"/>
                </a:solidFill>
              </a:rPr>
              <a:t>მხოლოდ  რეგისტრაციის ადგილის მიხედვით, მაშინ როცა ყველა სახის მომსახურების მიღება ადგილზე შეუძლებელია.</a:t>
            </a:r>
            <a:endParaRPr lang="en-US" dirty="0">
              <a:solidFill>
                <a:schemeClr val="accent2"/>
              </a:solidFill>
            </a:endParaRPr>
          </a:p>
          <a:p>
            <a:r>
              <a:rPr lang="ka-GE" dirty="0">
                <a:solidFill>
                  <a:schemeClr val="accent2"/>
                </a:solidFill>
              </a:rPr>
              <a:t>რაც შეეხება სასწრაფო სამედიცინო მომსახურებას საჭიროა დახვეწა. ავადმყოფი სასწრაფო ბრიგადას ჯვარიდან ჯერ გადაყავს წალენჯიხაში მერე კი იქიდან ზუგდიდში, რადგან გარკვეული სამედიცინო მომსახურების მიღება წალენჯიხის კლინიკაშიც შეუძლებელია. დროის დაკარგვა კი ხშირ შემთხვევაში ლეტალური შედეგით მთავრდება, ხოლო პაციენტის პირდაპირ ზუგდიდში სასწრაფოს გარეშე გადაყვანა საკუთარი სახსრებით ძვირი ჯდება. </a:t>
            </a:r>
          </a:p>
        </p:txBody>
      </p:sp>
    </p:spTree>
    <p:extLst>
      <p:ext uri="{BB962C8B-B14F-4D97-AF65-F5344CB8AC3E}">
        <p14:creationId xmlns:p14="http://schemas.microsoft.com/office/powerpoint/2010/main" val="2769217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კვლევის დასკვნა</a:t>
            </a:r>
            <a:endParaRPr lang="en-US" dirty="0"/>
          </a:p>
        </p:txBody>
      </p:sp>
      <p:sp>
        <p:nvSpPr>
          <p:cNvPr id="3" name="Content Placeholder 2"/>
          <p:cNvSpPr>
            <a:spLocks noGrp="1"/>
          </p:cNvSpPr>
          <p:nvPr>
            <p:ph idx="1"/>
          </p:nvPr>
        </p:nvSpPr>
        <p:spPr/>
        <p:txBody>
          <a:bodyPr/>
          <a:lstStyle/>
          <a:p>
            <a:r>
              <a:rPr lang="ka-GE" dirty="0">
                <a:solidFill>
                  <a:schemeClr val="accent2"/>
                </a:solidFill>
              </a:rPr>
              <a:t>გინეკოლოგიური და ქირურგიული კაბინეტის გახსნა ქ. წალენჯიხაში და ქ. </a:t>
            </a:r>
            <a:r>
              <a:rPr lang="ka-GE" dirty="0" smtClean="0">
                <a:solidFill>
                  <a:schemeClr val="accent2"/>
                </a:solidFill>
              </a:rPr>
              <a:t>ჯვარში;</a:t>
            </a:r>
          </a:p>
          <a:p>
            <a:r>
              <a:rPr lang="ka-GE" dirty="0" smtClean="0">
                <a:solidFill>
                  <a:schemeClr val="accent2"/>
                </a:solidFill>
              </a:rPr>
              <a:t>ქ. ზუგდიდის სკრინინგ</a:t>
            </a:r>
            <a:r>
              <a:rPr lang="en-US" dirty="0" smtClean="0">
                <a:solidFill>
                  <a:schemeClr val="accent2"/>
                </a:solidFill>
              </a:rPr>
              <a:t> </a:t>
            </a:r>
            <a:r>
              <a:rPr lang="ka-GE" dirty="0" smtClean="0">
                <a:solidFill>
                  <a:schemeClr val="accent2"/>
                </a:solidFill>
              </a:rPr>
              <a:t>ცენტრში ბენეფიციარების მამოგრაფიულ და მამოლოგიურ კვლევაზე ტრანსპორტით უზრუნველყოფა;</a:t>
            </a:r>
            <a:endParaRPr lang="ka-GE" dirty="0">
              <a:solidFill>
                <a:schemeClr val="accent2"/>
              </a:solidFill>
            </a:endParaRPr>
          </a:p>
          <a:p>
            <a:r>
              <a:rPr lang="ka-GE" dirty="0" smtClean="0">
                <a:solidFill>
                  <a:schemeClr val="accent2"/>
                </a:solidFill>
              </a:rPr>
              <a:t>ფსიქოლოგის  მომსახურების დანერგვა. </a:t>
            </a:r>
          </a:p>
          <a:p>
            <a:r>
              <a:rPr lang="ka-GE" dirty="0">
                <a:solidFill>
                  <a:schemeClr val="accent2"/>
                </a:solidFill>
              </a:rPr>
              <a:t>სამედიცინო მომსახურებაზე საინფორმაციო კამპანიების ჩატარება და მოსახლეობის მეტი ინფორმირებულობა</a:t>
            </a:r>
            <a:endParaRPr lang="ka-GE" dirty="0" smtClean="0">
              <a:solidFill>
                <a:schemeClr val="accent2"/>
              </a:solidFill>
            </a:endParaRPr>
          </a:p>
          <a:p>
            <a:endParaRPr lang="ka-GE" dirty="0" smtClean="0">
              <a:solidFill>
                <a:schemeClr val="accent2"/>
              </a:solidFill>
            </a:endParaRP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8361" y="4528037"/>
            <a:ext cx="3217985" cy="2162909"/>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26977" y="4528037"/>
            <a:ext cx="3244361" cy="2162909"/>
          </a:xfrm>
          <a:prstGeom prst="rect">
            <a:avLst/>
          </a:prstGeom>
        </p:spPr>
      </p:pic>
    </p:spTree>
    <p:extLst>
      <p:ext uri="{BB962C8B-B14F-4D97-AF65-F5344CB8AC3E}">
        <p14:creationId xmlns:p14="http://schemas.microsoft.com/office/powerpoint/2010/main" val="20810963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b="1" dirty="0"/>
              <a:t>მადლობა ყურადღებისთვის!</a:t>
            </a:r>
            <a:endParaRPr lang="en-US" b="1" dirty="0"/>
          </a:p>
        </p:txBody>
      </p:sp>
      <p:sp>
        <p:nvSpPr>
          <p:cNvPr id="3" name="Content Placeholder 2"/>
          <p:cNvSpPr>
            <a:spLocks noGrp="1"/>
          </p:cNvSpPr>
          <p:nvPr>
            <p:ph idx="1"/>
          </p:nvPr>
        </p:nvSpPr>
        <p:spPr/>
        <p:txBody>
          <a:bodyPr/>
          <a:lstStyle/>
          <a:p>
            <a:pPr marL="0" indent="0" algn="ctr">
              <a:buNone/>
            </a:pPr>
            <a:endParaRPr lang="ka-GE" b="1" dirty="0" smtClean="0">
              <a:solidFill>
                <a:schemeClr val="accent2"/>
              </a:solidFill>
            </a:endParaRPr>
          </a:p>
          <a:p>
            <a:pPr marL="0" indent="0" algn="ctr">
              <a:buNone/>
            </a:pPr>
            <a:r>
              <a:rPr lang="ka-GE" b="1" dirty="0" smtClean="0">
                <a:solidFill>
                  <a:schemeClr val="accent2"/>
                </a:solidFill>
              </a:rPr>
              <a:t>ფოკუს ჯგუფის მოდერატორი:  ხატია მაქაცარია </a:t>
            </a:r>
          </a:p>
          <a:p>
            <a:pPr marL="0" indent="0" algn="ctr">
              <a:buNone/>
            </a:pPr>
            <a:r>
              <a:rPr lang="ka-GE" b="1" dirty="0" smtClean="0">
                <a:solidFill>
                  <a:schemeClr val="accent2"/>
                </a:solidFill>
              </a:rPr>
              <a:t>                                                              ნათია კვარაცხელია</a:t>
            </a:r>
          </a:p>
          <a:p>
            <a:pPr marL="0" indent="0" algn="ctr">
              <a:buNone/>
            </a:pPr>
            <a:endParaRPr lang="ka-GE" b="1" dirty="0">
              <a:solidFill>
                <a:schemeClr val="accent2"/>
              </a:solidFill>
            </a:endParaRPr>
          </a:p>
          <a:p>
            <a:pPr marL="0" indent="0" algn="ctr">
              <a:buNone/>
            </a:pPr>
            <a:endParaRPr lang="en-US" b="1" dirty="0">
              <a:solidFill>
                <a:schemeClr val="accent2"/>
              </a:solidFill>
            </a:endParaRPr>
          </a:p>
        </p:txBody>
      </p:sp>
      <p:sp>
        <p:nvSpPr>
          <p:cNvPr id="4" name="AutoShape 2" descr="გენდერზე ორიენტირებული პედაგოგიკა თანაბარი განათლების შესაძლებლობებისთვის"/>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გენდერზე ორიენტირებული პედაგოგიკა თანაბარი განათლების შესაძლებლობებისთვის"/>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0183" y="3701562"/>
            <a:ext cx="4530969" cy="3429000"/>
          </a:xfrm>
          <a:prstGeom prst="rect">
            <a:avLst/>
          </a:prstGeom>
        </p:spPr>
      </p:pic>
    </p:spTree>
    <p:extLst>
      <p:ext uri="{BB962C8B-B14F-4D97-AF65-F5344CB8AC3E}">
        <p14:creationId xmlns:p14="http://schemas.microsoft.com/office/powerpoint/2010/main" val="224676698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351</TotalTime>
  <Words>651</Words>
  <Application>Microsoft Office PowerPoint</Application>
  <PresentationFormat>Widescreen</PresentationFormat>
  <Paragraphs>41</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Arial Unicode MS</vt:lpstr>
      <vt:lpstr>Sylfaen</vt:lpstr>
      <vt:lpstr>Times New Roman</vt:lpstr>
      <vt:lpstr>Trebuchet MS</vt:lpstr>
      <vt:lpstr>Wingdings</vt:lpstr>
      <vt:lpstr>Wingdings 3</vt:lpstr>
      <vt:lpstr>Facet</vt:lpstr>
      <vt:lpstr>   წალენჯიხის მუნიციპალიტეტის გენდერული  თანასწორობის საბჭო  ფოკუს ჯგუფის კვლევის შედეგები  თემა: წალენჯიხის მუნიციპალიტეტში მცხოვრებ ქალთა      ხელმისაწვდომობა  სამედიცინო სერვისებზე </vt:lpstr>
      <vt:lpstr>ფოკუს - ჯგუფში მონაწილე პირები :   </vt:lpstr>
      <vt:lpstr>ფოკუს - ჯგუფის ფორმატი:</vt:lpstr>
      <vt:lpstr>კვლევის მიზანი: </vt:lpstr>
      <vt:lpstr>თემის განხილვა</vt:lpstr>
      <vt:lpstr>PowerPoint Presentation</vt:lpstr>
      <vt:lpstr>კვლევის დასკვნა</vt:lpstr>
      <vt:lpstr>მადლობა ყურადღებისთვის!</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წალენჯიხის მუნიციპალიტეტში მცხოვრებ ქალთა      ხელმისაწვდომობა  სამედიცინო სერვისებზე </dc:title>
  <dc:creator>Khatia Makatsaria</dc:creator>
  <cp:lastModifiedBy>Khatia Makatsaria</cp:lastModifiedBy>
  <cp:revision>33</cp:revision>
  <cp:lastPrinted>2022-10-17T05:26:28Z</cp:lastPrinted>
  <dcterms:created xsi:type="dcterms:W3CDTF">2022-10-13T06:39:10Z</dcterms:created>
  <dcterms:modified xsi:type="dcterms:W3CDTF">2022-11-17T06:51:18Z</dcterms:modified>
</cp:coreProperties>
</file>