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30"/>
  </p:notesMasterIdLst>
  <p:sldIdLst>
    <p:sldId id="256" r:id="rId2"/>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260" r:id="rId25"/>
    <p:sldId id="261" r:id="rId26"/>
    <p:sldId id="262" r:id="rId27"/>
    <p:sldId id="263"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a Belkania" initials="EB" lastIdx="1" clrIdx="0">
    <p:extLst>
      <p:ext uri="{19B8F6BF-5375-455C-9EA6-DF929625EA0E}">
        <p15:presenceInfo xmlns:p15="http://schemas.microsoft.com/office/powerpoint/2012/main" userId="Eka Belkan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10-31T12:39:20.810" idx="1">
    <p:pos x="410" y="123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2E0B6-266C-4B74-9AD5-5592ADF1AAC8}" type="datetimeFigureOut">
              <a:rPr lang="ru-RU" smtClean="0"/>
              <a:pPr/>
              <a:t>31.10.2017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DE3AA8-F6EA-4130-A833-CAAF50E7ED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039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121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031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4078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11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409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3643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086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15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96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523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582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156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372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67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687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506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10/31/2017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5515801"/>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4" name="Picture 3" descr="582139_505664269525947_1608594652_n.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ctrTitle"/>
          </p:nvPr>
        </p:nvSpPr>
        <p:spPr>
          <a:xfrm>
            <a:off x="685800" y="990600"/>
            <a:ext cx="7772400" cy="4572000"/>
          </a:xfrm>
          <a:ln w="76200"/>
          <a:effectLst>
            <a:glow rad="228600">
              <a:schemeClr val="accent6">
                <a:satMod val="175000"/>
                <a:alpha val="40000"/>
              </a:schemeClr>
            </a:glow>
          </a:effectLst>
        </p:spPr>
        <p:txBody>
          <a:bodyPr>
            <a:normAutofit fontScale="90000"/>
          </a:bodyPr>
          <a:lstStyle/>
          <a:p>
            <a:pPr algn="ctr"/>
            <a:r>
              <a:rPr lang="ka-G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2D050"/>
                </a:solidFill>
                <a:effectLst>
                  <a:outerShdw blurRad="41275" dist="12700" dir="12000000" algn="tl" rotWithShape="0">
                    <a:srgbClr val="000000">
                      <a:alpha val="40000"/>
                    </a:srgbClr>
                  </a:outerShdw>
                </a:effectLst>
              </a:rPr>
              <a:t>წალენჯიხის მუნიციპალიტეტის </a:t>
            </a:r>
            <a:r>
              <a:rPr lang="ka-GE"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2D050"/>
                </a:solidFill>
                <a:effectLst>
                  <a:outerShdw blurRad="41275" dist="12700" dir="12000000" algn="tl" rotWithShape="0">
                    <a:srgbClr val="000000">
                      <a:alpha val="40000"/>
                    </a:srgbClr>
                  </a:outerShdw>
                </a:effectLst>
              </a:rPr>
              <a:t>გამგეობის  2016-17 </a:t>
            </a:r>
            <a:r>
              <a:rPr lang="ka-G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2D050"/>
                </a:solidFill>
                <a:effectLst>
                  <a:outerShdw blurRad="41275" dist="12700" dir="12000000" algn="tl" rotWithShape="0">
                    <a:srgbClr val="000000">
                      <a:alpha val="40000"/>
                    </a:srgbClr>
                  </a:outerShdw>
                </a:effectLst>
              </a:rPr>
              <a:t>წლის ანგარიში გაწეული მუშაობის შესახებ</a:t>
            </a:r>
            <a:endParaRPr lang="en-US"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2D050"/>
              </a:solidFill>
              <a:effectLst>
                <a:outerShdw blurRad="41275" dist="12700" dir="12000000" algn="tl" rotWithShape="0">
                  <a:srgbClr val="000000">
                    <a:alpha val="40000"/>
                  </a:srgbClr>
                </a:outerShdw>
              </a:effectLst>
            </a:endParaRPr>
          </a:p>
        </p:txBody>
      </p:sp>
    </p:spTree>
  </p:cSld>
  <p:clrMapOvr>
    <a:masterClrMapping/>
  </p:clrMapOvr>
  <p:transition>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52400"/>
            <a:ext cx="7055380" cy="1700848"/>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76200"/>
            <a:ext cx="8839200" cy="3886200"/>
          </a:xfrm>
        </p:spPr>
      </p:pic>
    </p:spTree>
    <p:extLst>
      <p:ext uri="{BB962C8B-B14F-4D97-AF65-F5344CB8AC3E}">
        <p14:creationId xmlns:p14="http://schemas.microsoft.com/office/powerpoint/2010/main" val="116112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600" dirty="0">
                <a:latin typeface="Sylfaen" panose="010A0502050306030303" pitchFamily="18" charset="0"/>
              </a:rPr>
              <a:t>დავიწყეთ </a:t>
            </a:r>
            <a:r>
              <a:rPr lang="ru-RU" sz="1600" dirty="0">
                <a:latin typeface="Sylfaen" panose="010A0502050306030303" pitchFamily="18" charset="0"/>
              </a:rPr>
              <a:t>წალენჯიხა-ჯვარზენის გზის 7.2 კილომეტრიანი მონაკვეთის რეაბილიტაცია </a:t>
            </a:r>
            <a:r>
              <a:rPr lang="ka-GE" sz="1600" dirty="0">
                <a:latin typeface="Sylfaen" panose="010A0502050306030303" pitchFamily="18" charset="0"/>
              </a:rPr>
              <a:t>შესრულდა      </a:t>
            </a:r>
            <a:r>
              <a:rPr lang="ru-RU" sz="1600" dirty="0">
                <a:latin typeface="Sylfaen" panose="010A0502050306030303" pitchFamily="18" charset="0"/>
              </a:rPr>
              <a:t>ხელოვნური ნაგებობების,       სამუშაოებზე 50-მდე ადამიანი </a:t>
            </a:r>
            <a:r>
              <a:rPr lang="ka-GE" sz="1600" dirty="0">
                <a:latin typeface="Sylfaen" panose="010A0502050306030303" pitchFamily="18" charset="0"/>
              </a:rPr>
              <a:t>იყო </a:t>
            </a:r>
            <a:r>
              <a:rPr lang="ru-RU" sz="1600" dirty="0">
                <a:latin typeface="Sylfaen" panose="010A0502050306030303" pitchFamily="18" charset="0"/>
              </a:rPr>
              <a:t>დასაქმებული, მათი უმეტესობა ადგილობრივი მოსახლეა. </a:t>
            </a:r>
            <a:endParaRPr lang="en-US" sz="1600" dirty="0">
              <a:latin typeface="Sylfaen" panose="010A050205030603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1600200"/>
            <a:ext cx="4190999" cy="4648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00200"/>
            <a:ext cx="4419600" cy="4648200"/>
          </a:xfrm>
          <a:prstGeom prst="rect">
            <a:avLst/>
          </a:prstGeom>
        </p:spPr>
      </p:pic>
    </p:spTree>
    <p:extLst>
      <p:ext uri="{BB962C8B-B14F-4D97-AF65-F5344CB8AC3E}">
        <p14:creationId xmlns:p14="http://schemas.microsoft.com/office/powerpoint/2010/main" val="308097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452718"/>
            <a:ext cx="8381999" cy="5795682"/>
          </a:xfrm>
        </p:spPr>
      </p:pic>
    </p:spTree>
    <p:extLst>
      <p:ext uri="{BB962C8B-B14F-4D97-AF65-F5344CB8AC3E}">
        <p14:creationId xmlns:p14="http://schemas.microsoft.com/office/powerpoint/2010/main" val="3410245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55380" cy="1400530"/>
          </a:xfrm>
        </p:spPr>
        <p:txBody>
          <a:bodyPr/>
          <a:lstStyle/>
          <a:p>
            <a:r>
              <a:rPr lang="en-US" sz="1800" dirty="0" err="1">
                <a:latin typeface="Sylfaen" panose="010A0502050306030303" pitchFamily="18" charset="0"/>
              </a:rPr>
              <a:t>წალენჯიხა</a:t>
            </a:r>
            <a:r>
              <a:rPr lang="en-US" sz="1800" dirty="0">
                <a:latin typeface="Sylfaen" panose="010A0502050306030303" pitchFamily="18" charset="0"/>
              </a:rPr>
              <a:t> - </a:t>
            </a:r>
            <a:r>
              <a:rPr lang="en-US" sz="1800" dirty="0" err="1">
                <a:latin typeface="Sylfaen" panose="010A0502050306030303" pitchFamily="18" charset="0"/>
              </a:rPr>
              <a:t>ნაკიფუ</a:t>
            </a:r>
            <a:r>
              <a:rPr lang="en-US" sz="1800" dirty="0">
                <a:latin typeface="Sylfaen" panose="010A0502050306030303" pitchFamily="18" charset="0"/>
              </a:rPr>
              <a:t> - </a:t>
            </a:r>
            <a:r>
              <a:rPr lang="en-US" sz="1800" dirty="0" err="1">
                <a:latin typeface="Sylfaen" panose="010A0502050306030303" pitchFamily="18" charset="0"/>
              </a:rPr>
              <a:t>ლეწურწუმე</a:t>
            </a:r>
            <a:r>
              <a:rPr lang="en-US" sz="1800" dirty="0">
                <a:latin typeface="Sylfaen" panose="010A0502050306030303" pitchFamily="18" charset="0"/>
              </a:rPr>
              <a:t> - </a:t>
            </a:r>
            <a:r>
              <a:rPr lang="en-US" sz="1800" dirty="0" err="1">
                <a:latin typeface="Sylfaen" panose="010A0502050306030303" pitchFamily="18" charset="0"/>
              </a:rPr>
              <a:t>ჩხოროწყუს</a:t>
            </a:r>
            <a:r>
              <a:rPr lang="en-US" sz="1800" dirty="0">
                <a:latin typeface="Sylfaen" panose="010A0502050306030303" pitchFamily="18" charset="0"/>
              </a:rPr>
              <a:t> </a:t>
            </a:r>
            <a:r>
              <a:rPr lang="en-US" sz="1800" dirty="0" err="1">
                <a:latin typeface="Sylfaen" panose="010A0502050306030303" pitchFamily="18" charset="0"/>
              </a:rPr>
              <a:t>საავტომობილო</a:t>
            </a:r>
            <a:r>
              <a:rPr lang="en-US" sz="1800" dirty="0">
                <a:latin typeface="Sylfaen" panose="010A0502050306030303" pitchFamily="18" charset="0"/>
              </a:rPr>
              <a:t> </a:t>
            </a:r>
            <a:r>
              <a:rPr lang="en-US" sz="1800" dirty="0" err="1">
                <a:latin typeface="Sylfaen" panose="010A0502050306030303" pitchFamily="18" charset="0"/>
              </a:rPr>
              <a:t>გზის</a:t>
            </a:r>
            <a:r>
              <a:rPr lang="en-US" sz="1800" dirty="0">
                <a:latin typeface="Sylfaen" panose="010A0502050306030303" pitchFamily="18" charset="0"/>
              </a:rPr>
              <a:t> </a:t>
            </a:r>
            <a:r>
              <a:rPr lang="en-US" sz="1800" dirty="0" err="1">
                <a:latin typeface="Sylfaen" panose="010A0502050306030303" pitchFamily="18" charset="0"/>
              </a:rPr>
              <a:t>რეაბილიტაციის</a:t>
            </a:r>
            <a:r>
              <a:rPr lang="en-US" sz="1800" dirty="0">
                <a:latin typeface="Sylfaen" panose="010A0502050306030303" pitchFamily="18" charset="0"/>
              </a:rPr>
              <a:t> </a:t>
            </a:r>
            <a:r>
              <a:rPr lang="en-US" sz="1800" dirty="0" err="1">
                <a:latin typeface="Sylfaen" panose="010A0502050306030303" pitchFamily="18" charset="0"/>
              </a:rPr>
              <a:t>მიმდინარეობა</a:t>
            </a:r>
            <a:r>
              <a:rPr lang="ka-GE" sz="1800" dirty="0">
                <a:latin typeface="Sylfaen" panose="010A0502050306030303" pitchFamily="18" charset="0"/>
              </a:rPr>
              <a:t>  სრულდება</a:t>
            </a:r>
            <a:r>
              <a:rPr lang="en-US" sz="1800" dirty="0">
                <a:latin typeface="Sylfaen" panose="010A0502050306030303" pitchFamily="18" charset="0"/>
              </a:rPr>
              <a:t>. </a:t>
            </a:r>
            <a:r>
              <a:rPr lang="en-US" sz="1800" dirty="0" err="1">
                <a:latin typeface="Sylfaen" panose="010A0502050306030303" pitchFamily="18" charset="0"/>
              </a:rPr>
              <a:t>პროექტი</a:t>
            </a:r>
            <a:r>
              <a:rPr lang="en-US" sz="1800" dirty="0">
                <a:latin typeface="Sylfaen" panose="010A0502050306030303" pitchFamily="18" charset="0"/>
              </a:rPr>
              <a:t> </a:t>
            </a:r>
            <a:r>
              <a:rPr lang="en-US" sz="1800" dirty="0" err="1">
                <a:latin typeface="Sylfaen" panose="010A0502050306030303" pitchFamily="18" charset="0"/>
              </a:rPr>
              <a:t>სრულდება</a:t>
            </a:r>
            <a:r>
              <a:rPr lang="en-US" sz="1800" dirty="0">
                <a:latin typeface="Sylfaen" panose="010A0502050306030303" pitchFamily="18" charset="0"/>
              </a:rPr>
              <a:t> </a:t>
            </a:r>
            <a:r>
              <a:rPr lang="en-US" sz="1800" dirty="0" err="1">
                <a:latin typeface="Sylfaen" panose="010A0502050306030303" pitchFamily="18" charset="0"/>
              </a:rPr>
              <a:t>ევროპის</a:t>
            </a:r>
            <a:r>
              <a:rPr lang="en-US" sz="1800" dirty="0">
                <a:latin typeface="Sylfaen" panose="010A0502050306030303" pitchFamily="18" charset="0"/>
              </a:rPr>
              <a:t> </a:t>
            </a:r>
            <a:r>
              <a:rPr lang="en-US" sz="1800" dirty="0" err="1">
                <a:latin typeface="Sylfaen" panose="010A0502050306030303" pitchFamily="18" charset="0"/>
              </a:rPr>
              <a:t>საინვესტიციო</a:t>
            </a:r>
            <a:r>
              <a:rPr lang="en-US" sz="1800" dirty="0">
                <a:latin typeface="Sylfaen" panose="010A0502050306030303" pitchFamily="18" charset="0"/>
              </a:rPr>
              <a:t> </a:t>
            </a:r>
            <a:r>
              <a:rPr lang="en-US" sz="1800" dirty="0" err="1">
                <a:latin typeface="Sylfaen" panose="010A0502050306030303" pitchFamily="18" charset="0"/>
              </a:rPr>
              <a:t>ბანკის</a:t>
            </a:r>
            <a:r>
              <a:rPr lang="en-US" sz="1800" dirty="0">
                <a:latin typeface="Sylfaen" panose="010A0502050306030303" pitchFamily="18" charset="0"/>
              </a:rPr>
              <a:t> (EIB) </a:t>
            </a:r>
            <a:r>
              <a:rPr lang="en-US" sz="1800" dirty="0" err="1">
                <a:latin typeface="Sylfaen" panose="010A0502050306030303" pitchFamily="18" charset="0"/>
              </a:rPr>
              <a:t>დაფინანსებით</a:t>
            </a:r>
            <a:r>
              <a:rPr lang="en-US" sz="1800" dirty="0">
                <a:latin typeface="Sylfaen" panose="010A0502050306030303" pitchFamily="18" charset="0"/>
              </a:rPr>
              <a:t>, </a:t>
            </a:r>
            <a:r>
              <a:rPr lang="en-US" sz="1800" dirty="0" err="1">
                <a:latin typeface="Sylfaen" panose="010A0502050306030303" pitchFamily="18" charset="0"/>
              </a:rPr>
              <a:t>ურბანული</a:t>
            </a:r>
            <a:r>
              <a:rPr lang="en-US" sz="1800" dirty="0">
                <a:latin typeface="Sylfaen" panose="010A0502050306030303" pitchFamily="18" charset="0"/>
              </a:rPr>
              <a:t> </a:t>
            </a:r>
            <a:r>
              <a:rPr lang="en-US" sz="1800" dirty="0" err="1">
                <a:latin typeface="Sylfaen" panose="010A0502050306030303" pitchFamily="18" charset="0"/>
              </a:rPr>
              <a:t>რეკონსტრუქციის</a:t>
            </a:r>
            <a:r>
              <a:rPr lang="ka-GE" sz="1800" dirty="0">
                <a:latin typeface="Sylfaen" panose="010A0502050306030303" pitchFamily="18" charset="0"/>
              </a:rPr>
              <a:t>ა </a:t>
            </a:r>
            <a:r>
              <a:rPr lang="en-US" sz="1800" dirty="0" err="1">
                <a:latin typeface="Sylfaen" panose="010A0502050306030303" pitchFamily="18" charset="0"/>
              </a:rPr>
              <a:t>და</a:t>
            </a:r>
            <a:r>
              <a:rPr lang="en-US" sz="1800" dirty="0">
                <a:latin typeface="Sylfaen" panose="010A0502050306030303" pitchFamily="18" charset="0"/>
              </a:rPr>
              <a:t> </a:t>
            </a:r>
            <a:r>
              <a:rPr lang="en-US" sz="1800" dirty="0" err="1">
                <a:latin typeface="Sylfaen" panose="010A0502050306030303" pitchFamily="18" charset="0"/>
              </a:rPr>
              <a:t>განვითარების</a:t>
            </a:r>
            <a:r>
              <a:rPr lang="en-US" sz="1800" dirty="0">
                <a:latin typeface="Sylfaen" panose="010A0502050306030303" pitchFamily="18" charset="0"/>
              </a:rPr>
              <a:t> </a:t>
            </a:r>
            <a:r>
              <a:rPr lang="en-US" sz="1800" dirty="0" err="1">
                <a:latin typeface="Sylfaen" panose="010A0502050306030303" pitchFamily="18" charset="0"/>
              </a:rPr>
              <a:t>პროექტის</a:t>
            </a:r>
            <a:r>
              <a:rPr lang="en-US" sz="1800" dirty="0">
                <a:latin typeface="Sylfaen" panose="010A0502050306030303" pitchFamily="18" charset="0"/>
              </a:rPr>
              <a:t> (URDP) </a:t>
            </a:r>
            <a:r>
              <a:rPr lang="en-US" sz="1800" dirty="0" err="1">
                <a:latin typeface="Sylfaen" panose="010A0502050306030303" pitchFamily="18" charset="0"/>
              </a:rPr>
              <a:t>განსახორციელებლად</a:t>
            </a:r>
            <a:r>
              <a:rPr lang="en-US" sz="1800" dirty="0">
                <a:latin typeface="Sylfaen" panose="010A0502050306030303" pitchFamily="18" charset="0"/>
              </a:rPr>
              <a:t>. </a:t>
            </a:r>
            <a:r>
              <a:rPr lang="en-US" sz="1800" dirty="0" err="1">
                <a:latin typeface="Sylfaen" panose="010A0502050306030303" pitchFamily="18" charset="0"/>
              </a:rPr>
              <a:t>რომელიც</a:t>
            </a:r>
            <a:r>
              <a:rPr lang="en-US" sz="1800" dirty="0">
                <a:latin typeface="Sylfaen" panose="010A0502050306030303" pitchFamily="18" charset="0"/>
              </a:rPr>
              <a:t> </a:t>
            </a:r>
            <a:r>
              <a:rPr lang="en-US" sz="1800" dirty="0" err="1">
                <a:latin typeface="Sylfaen" panose="010A0502050306030303" pitchFamily="18" charset="0"/>
              </a:rPr>
              <a:t>ითვალისწინებს</a:t>
            </a:r>
            <a:r>
              <a:rPr lang="en-US" sz="1800" dirty="0">
                <a:latin typeface="Sylfaen" panose="010A0502050306030303" pitchFamily="18" charset="0"/>
              </a:rPr>
              <a:t> </a:t>
            </a:r>
            <a:r>
              <a:rPr lang="en-US" sz="1800" dirty="0" err="1">
                <a:latin typeface="Sylfaen" panose="010A0502050306030303" pitchFamily="18" charset="0"/>
              </a:rPr>
              <a:t>წალენჯიხა</a:t>
            </a:r>
            <a:r>
              <a:rPr lang="en-US" sz="1800" dirty="0">
                <a:latin typeface="Sylfaen" panose="010A0502050306030303" pitchFamily="18" charset="0"/>
              </a:rPr>
              <a:t> - </a:t>
            </a:r>
            <a:r>
              <a:rPr lang="en-US" sz="1800" dirty="0" err="1">
                <a:latin typeface="Sylfaen" panose="010A0502050306030303" pitchFamily="18" charset="0"/>
              </a:rPr>
              <a:t>ნაკიფუ</a:t>
            </a:r>
            <a:r>
              <a:rPr lang="en-US" sz="1800" dirty="0">
                <a:latin typeface="Sylfaen" panose="010A0502050306030303" pitchFamily="18" charset="0"/>
              </a:rPr>
              <a:t> - </a:t>
            </a:r>
            <a:r>
              <a:rPr lang="en-US" sz="1800" dirty="0" err="1">
                <a:latin typeface="Sylfaen" panose="010A0502050306030303" pitchFamily="18" charset="0"/>
              </a:rPr>
              <a:t>ლეწურწუმე</a:t>
            </a:r>
            <a:r>
              <a:rPr lang="en-US" sz="1800" dirty="0">
                <a:latin typeface="Sylfaen" panose="010A0502050306030303" pitchFamily="18" charset="0"/>
              </a:rPr>
              <a:t> - </a:t>
            </a:r>
            <a:r>
              <a:rPr lang="en-US" sz="1800" dirty="0" err="1">
                <a:latin typeface="Sylfaen" panose="010A0502050306030303" pitchFamily="18" charset="0"/>
              </a:rPr>
              <a:t>ჩხოროწყუს</a:t>
            </a:r>
            <a:r>
              <a:rPr lang="en-US" sz="1800" dirty="0">
                <a:latin typeface="Sylfaen" panose="010A0502050306030303" pitchFamily="18" charset="0"/>
              </a:rPr>
              <a:t> </a:t>
            </a:r>
            <a:r>
              <a:rPr lang="en-US" sz="1800" dirty="0" err="1">
                <a:latin typeface="Sylfaen" panose="010A0502050306030303" pitchFamily="18" charset="0"/>
              </a:rPr>
              <a:t>გზის</a:t>
            </a:r>
            <a:r>
              <a:rPr lang="en-US" sz="1800" dirty="0">
                <a:latin typeface="Sylfaen" panose="010A0502050306030303" pitchFamily="18" charset="0"/>
              </a:rPr>
              <a:t> </a:t>
            </a:r>
            <a:r>
              <a:rPr lang="en-US" sz="1800" dirty="0" err="1">
                <a:latin typeface="Sylfaen" panose="010A0502050306030303" pitchFamily="18" charset="0"/>
              </a:rPr>
              <a:t>რეაბილიტაციას</a:t>
            </a:r>
            <a:r>
              <a:rPr lang="en-US" sz="1800" dirty="0">
                <a:latin typeface="Sylfaen" panose="010A0502050306030303" pitchFamily="18" charset="0"/>
              </a:rPr>
              <a:t> </a:t>
            </a:r>
            <a:r>
              <a:rPr lang="en-US" sz="1800" dirty="0" err="1">
                <a:latin typeface="Sylfaen" panose="010A0502050306030303" pitchFamily="18" charset="0"/>
              </a:rPr>
              <a:t>სიგრძით</a:t>
            </a:r>
            <a:r>
              <a:rPr lang="en-US" sz="1800" dirty="0">
                <a:latin typeface="Sylfaen" panose="010A0502050306030303" pitchFamily="18" charset="0"/>
              </a:rPr>
              <a:t> 9,291 მ. </a:t>
            </a:r>
            <a:r>
              <a:rPr lang="en-US" sz="1800" dirty="0" err="1">
                <a:latin typeface="Sylfaen" panose="010A0502050306030303" pitchFamily="18" charset="0"/>
              </a:rPr>
              <a:t>სავალი</a:t>
            </a:r>
            <a:r>
              <a:rPr lang="en-US" sz="1800" dirty="0">
                <a:latin typeface="Sylfaen" panose="010A0502050306030303" pitchFamily="18" charset="0"/>
              </a:rPr>
              <a:t> </a:t>
            </a:r>
            <a:r>
              <a:rPr lang="en-US" sz="1800" dirty="0" err="1">
                <a:latin typeface="Sylfaen" panose="010A0502050306030303" pitchFamily="18" charset="0"/>
              </a:rPr>
              <a:t>ნაწილის</a:t>
            </a:r>
            <a:r>
              <a:rPr lang="en-US" sz="1800" dirty="0">
                <a:latin typeface="Sylfaen" panose="010A0502050306030303" pitchFamily="18" charset="0"/>
              </a:rPr>
              <a:t> </a:t>
            </a:r>
            <a:r>
              <a:rPr lang="en-US" sz="1800" dirty="0" err="1">
                <a:latin typeface="Sylfaen" panose="010A0502050306030303" pitchFamily="18" charset="0"/>
              </a:rPr>
              <a:t>სიგანე</a:t>
            </a:r>
            <a:r>
              <a:rPr lang="en-US" sz="1800" dirty="0">
                <a:latin typeface="Sylfaen" panose="010A0502050306030303" pitchFamily="18" charset="0"/>
              </a:rPr>
              <a:t> 6 მ. </a:t>
            </a:r>
            <a:r>
              <a:rPr lang="en-US" sz="1800" dirty="0" err="1">
                <a:latin typeface="Sylfaen" panose="010A0502050306030303" pitchFamily="18" charset="0"/>
              </a:rPr>
              <a:t>ეზოში</a:t>
            </a:r>
            <a:r>
              <a:rPr lang="en-US" sz="1800" dirty="0">
                <a:latin typeface="Sylfaen" panose="010A0502050306030303" pitchFamily="18" charset="0"/>
              </a:rPr>
              <a:t> </a:t>
            </a:r>
            <a:r>
              <a:rPr lang="en-US" sz="1800" dirty="0" err="1">
                <a:latin typeface="Sylfaen" panose="010A0502050306030303" pitchFamily="18" charset="0"/>
              </a:rPr>
              <a:t>შესასვლელების</a:t>
            </a:r>
            <a:r>
              <a:rPr lang="en-US" sz="1800" dirty="0">
                <a:latin typeface="Sylfaen" panose="010A0502050306030303" pitchFamily="18" charset="0"/>
              </a:rPr>
              <a:t>, </a:t>
            </a:r>
            <a:r>
              <a:rPr lang="en-US" sz="1800" dirty="0" err="1">
                <a:latin typeface="Sylfaen" panose="010A0502050306030303" pitchFamily="18" charset="0"/>
              </a:rPr>
              <a:t>წყალამრიდი</a:t>
            </a:r>
            <a:r>
              <a:rPr lang="en-US" sz="1800" dirty="0">
                <a:latin typeface="Sylfaen" panose="010A0502050306030303" pitchFamily="18" charset="0"/>
              </a:rPr>
              <a:t> </a:t>
            </a:r>
            <a:r>
              <a:rPr lang="en-US" sz="1800" dirty="0" err="1">
                <a:latin typeface="Sylfaen" panose="010A0502050306030303" pitchFamily="18" charset="0"/>
              </a:rPr>
              <a:t>მილების</a:t>
            </a:r>
            <a:r>
              <a:rPr lang="en-US" sz="1800" dirty="0">
                <a:latin typeface="Sylfaen" panose="010A0502050306030303" pitchFamily="18" charset="0"/>
              </a:rPr>
              <a:t> </a:t>
            </a:r>
            <a:r>
              <a:rPr lang="en-US" sz="1800" dirty="0" err="1">
                <a:latin typeface="Sylfaen" panose="010A0502050306030303" pitchFamily="18" charset="0"/>
              </a:rPr>
              <a:t>და</a:t>
            </a:r>
            <a:r>
              <a:rPr lang="en-US" sz="1800" dirty="0">
                <a:latin typeface="Sylfaen" panose="010A0502050306030303" pitchFamily="18" charset="0"/>
              </a:rPr>
              <a:t> </a:t>
            </a:r>
            <a:r>
              <a:rPr lang="en-US" sz="1800" dirty="0" err="1">
                <a:latin typeface="Sylfaen" panose="010A0502050306030303" pitchFamily="18" charset="0"/>
              </a:rPr>
              <a:t>მიერთებების</a:t>
            </a:r>
            <a:r>
              <a:rPr lang="en-US" sz="1800" dirty="0">
                <a:latin typeface="Sylfaen" panose="010A0502050306030303" pitchFamily="18" charset="0"/>
              </a:rPr>
              <a:t> </a:t>
            </a:r>
            <a:r>
              <a:rPr lang="en-US" sz="1800" dirty="0" err="1">
                <a:latin typeface="Sylfaen" panose="010A0502050306030303" pitchFamily="18" charset="0"/>
              </a:rPr>
              <a:t>მოწყობას</a:t>
            </a:r>
            <a:r>
              <a:rPr lang="en-US" sz="1800" dirty="0">
                <a:latin typeface="Sylfaen" panose="010A0502050306030303" pitchFamily="18" charset="0"/>
              </a:rPr>
              <a:t>. </a:t>
            </a:r>
            <a:r>
              <a:rPr lang="en-US" sz="1800" dirty="0" err="1">
                <a:latin typeface="Sylfaen" panose="010A0502050306030303" pitchFamily="18" charset="0"/>
              </a:rPr>
              <a:t>სამუშაოებს</a:t>
            </a:r>
            <a:r>
              <a:rPr lang="en-US" sz="1800" dirty="0">
                <a:latin typeface="Sylfaen" panose="010A0502050306030303" pitchFamily="18" charset="0"/>
              </a:rPr>
              <a:t> </a:t>
            </a:r>
            <a:r>
              <a:rPr lang="en-US" sz="1800" dirty="0" err="1">
                <a:latin typeface="Sylfaen" panose="010A0502050306030303" pitchFamily="18" charset="0"/>
              </a:rPr>
              <a:t>ასრულებს</a:t>
            </a:r>
            <a:r>
              <a:rPr lang="en-US" sz="1800" dirty="0">
                <a:latin typeface="Sylfaen" panose="010A0502050306030303" pitchFamily="18" charset="0"/>
              </a:rPr>
              <a:t> </a:t>
            </a:r>
            <a:r>
              <a:rPr lang="en-US" sz="1800" dirty="0" err="1">
                <a:latin typeface="Sylfaen" panose="010A0502050306030303" pitchFamily="18" charset="0"/>
              </a:rPr>
              <a:t>ტენდერში</a:t>
            </a:r>
            <a:r>
              <a:rPr lang="en-US" sz="1800" dirty="0">
                <a:latin typeface="Sylfaen" panose="010A0502050306030303" pitchFamily="18" charset="0"/>
              </a:rPr>
              <a:t> </a:t>
            </a:r>
            <a:r>
              <a:rPr lang="en-US" sz="1800" dirty="0" err="1">
                <a:latin typeface="Sylfaen" panose="010A0502050306030303" pitchFamily="18" charset="0"/>
              </a:rPr>
              <a:t>გამარჯვებული</a:t>
            </a:r>
            <a:r>
              <a:rPr lang="en-US" sz="1800" dirty="0">
                <a:latin typeface="Sylfaen" panose="010A0502050306030303" pitchFamily="18" charset="0"/>
              </a:rPr>
              <a:t> </a:t>
            </a:r>
            <a:r>
              <a:rPr lang="en-US" sz="1800" dirty="0" err="1">
                <a:latin typeface="Sylfaen" panose="010A0502050306030303" pitchFamily="18" charset="0"/>
              </a:rPr>
              <a:t>კომპანია</a:t>
            </a:r>
            <a:r>
              <a:rPr lang="en-US" sz="1800" dirty="0">
                <a:latin typeface="Sylfaen" panose="010A0502050306030303" pitchFamily="18" charset="0"/>
              </a:rPr>
              <a:t> </a:t>
            </a:r>
            <a:r>
              <a:rPr lang="en-US" sz="1800" dirty="0" err="1">
                <a:latin typeface="Sylfaen" panose="010A0502050306030303" pitchFamily="18" charset="0"/>
              </a:rPr>
              <a:t>ბლექ</a:t>
            </a:r>
            <a:r>
              <a:rPr lang="en-US" sz="1800" dirty="0">
                <a:latin typeface="Sylfaen" panose="010A0502050306030303" pitchFamily="18" charset="0"/>
              </a:rPr>
              <a:t> </a:t>
            </a:r>
            <a:r>
              <a:rPr lang="en-US" sz="1800" dirty="0" err="1">
                <a:latin typeface="Sylfaen" panose="010A0502050306030303" pitchFamily="18" charset="0"/>
              </a:rPr>
              <a:t>სი</a:t>
            </a:r>
            <a:r>
              <a:rPr lang="en-US" sz="1800" dirty="0">
                <a:latin typeface="Sylfaen" panose="010A0502050306030303" pitchFamily="18" charset="0"/>
              </a:rPr>
              <a:t> </a:t>
            </a:r>
            <a:r>
              <a:rPr lang="en-US" sz="1800" dirty="0" err="1">
                <a:latin typeface="Sylfaen" panose="010A0502050306030303" pitchFamily="18" charset="0"/>
              </a:rPr>
              <a:t>გრუპი</a:t>
            </a:r>
            <a:r>
              <a:rPr lang="en-US" sz="1800" dirty="0">
                <a:latin typeface="Sylfaen" panose="010A0502050306030303" pitchFamily="18" charset="0"/>
              </a:rPr>
              <a:t> </a:t>
            </a:r>
            <a:r>
              <a:rPr lang="en-US" sz="1800" dirty="0" err="1">
                <a:latin typeface="Sylfaen" panose="010A0502050306030303" pitchFamily="18" charset="0"/>
              </a:rPr>
              <a:t>და</a:t>
            </a:r>
            <a:r>
              <a:rPr lang="en-US" sz="1800" dirty="0">
                <a:latin typeface="Sylfaen" panose="010A0502050306030303" pitchFamily="18" charset="0"/>
              </a:rPr>
              <a:t> </a:t>
            </a:r>
            <a:r>
              <a:rPr lang="en-US" sz="1800" dirty="0" err="1">
                <a:latin typeface="Sylfaen" panose="010A0502050306030303" pitchFamily="18" charset="0"/>
              </a:rPr>
              <a:t>მისი</a:t>
            </a:r>
            <a:r>
              <a:rPr lang="en-US" sz="1800" dirty="0">
                <a:latin typeface="Sylfaen" panose="010A0502050306030303" pitchFamily="18" charset="0"/>
              </a:rPr>
              <a:t> </a:t>
            </a:r>
            <a:r>
              <a:rPr lang="en-US" sz="1800" dirty="0" err="1">
                <a:latin typeface="Sylfaen" panose="010A0502050306030303" pitchFamily="18" charset="0"/>
              </a:rPr>
              <a:t>ქვემოიჯარე</a:t>
            </a:r>
            <a:r>
              <a:rPr lang="en-US" sz="1800" dirty="0">
                <a:latin typeface="Sylfaen" panose="010A0502050306030303" pitchFamily="18" charset="0"/>
              </a:rPr>
              <a:t> </a:t>
            </a:r>
            <a:r>
              <a:rPr lang="en-US" sz="1800" dirty="0" err="1">
                <a:latin typeface="Sylfaen" panose="010A0502050306030303" pitchFamily="18" charset="0"/>
              </a:rPr>
              <a:t>კომპანია</a:t>
            </a:r>
            <a:r>
              <a:rPr lang="en-US" sz="1800" dirty="0">
                <a:latin typeface="Sylfaen" panose="010A0502050306030303" pitchFamily="18" charset="0"/>
              </a:rPr>
              <a:t> </a:t>
            </a:r>
            <a:r>
              <a:rPr lang="en-US" sz="1800" dirty="0" err="1">
                <a:latin typeface="Sylfaen" panose="010A0502050306030303" pitchFamily="18" charset="0"/>
              </a:rPr>
              <a:t>წალენჯიხის</a:t>
            </a:r>
            <a:r>
              <a:rPr lang="en-US" sz="1800" dirty="0">
                <a:latin typeface="Sylfaen" panose="010A0502050306030303" pitchFamily="18" charset="0"/>
              </a:rPr>
              <a:t> </a:t>
            </a:r>
            <a:r>
              <a:rPr lang="en-US" sz="1800" dirty="0" err="1">
                <a:latin typeface="Sylfaen" panose="010A0502050306030303" pitchFamily="18" charset="0"/>
              </a:rPr>
              <a:t>საგზაო</a:t>
            </a:r>
            <a:r>
              <a:rPr lang="en-US" sz="1800" dirty="0">
                <a:latin typeface="Sylfaen" panose="010A0502050306030303" pitchFamily="18" charset="0"/>
              </a:rPr>
              <a:t> </a:t>
            </a:r>
            <a:r>
              <a:rPr lang="en-US" sz="1800" dirty="0" err="1">
                <a:latin typeface="Sylfaen" panose="010A0502050306030303" pitchFamily="18" charset="0"/>
              </a:rPr>
              <a:t>სამმართველო</a:t>
            </a:r>
            <a:r>
              <a:rPr lang="en-US" sz="1800" dirty="0">
                <a:latin typeface="Sylfaen" panose="010A0502050306030303" pitchFamily="18" charset="0"/>
              </a:rPr>
              <a:t>. </a:t>
            </a:r>
            <a:r>
              <a:rPr lang="en-US" sz="1800" dirty="0" err="1">
                <a:latin typeface="Sylfaen" panose="010A0502050306030303" pitchFamily="18" charset="0"/>
              </a:rPr>
              <a:t>აღნიშნული</a:t>
            </a:r>
            <a:r>
              <a:rPr lang="en-US" sz="1800" dirty="0">
                <a:latin typeface="Sylfaen" panose="010A0502050306030303" pitchFamily="18" charset="0"/>
              </a:rPr>
              <a:t> </a:t>
            </a:r>
            <a:r>
              <a:rPr lang="en-US" sz="1800" dirty="0" err="1">
                <a:latin typeface="Sylfaen" panose="010A0502050306030303" pitchFamily="18" charset="0"/>
              </a:rPr>
              <a:t>პროექტის</a:t>
            </a:r>
            <a:r>
              <a:rPr lang="en-US" sz="1800" dirty="0">
                <a:latin typeface="Sylfaen" panose="010A0502050306030303" pitchFamily="18" charset="0"/>
              </a:rPr>
              <a:t> </a:t>
            </a:r>
            <a:r>
              <a:rPr lang="en-US" sz="1800" dirty="0" err="1">
                <a:latin typeface="Sylfaen" panose="010A0502050306030303" pitchFamily="18" charset="0"/>
              </a:rPr>
              <a:t>ღირებულება</a:t>
            </a:r>
            <a:r>
              <a:rPr lang="en-US" sz="1800" dirty="0">
                <a:latin typeface="Sylfaen" panose="010A0502050306030303" pitchFamily="18" charset="0"/>
              </a:rPr>
              <a:t> </a:t>
            </a:r>
            <a:r>
              <a:rPr lang="en-US" sz="1800" dirty="0" err="1">
                <a:latin typeface="Sylfaen" panose="010A0502050306030303" pitchFamily="18" charset="0"/>
              </a:rPr>
              <a:t>შეადგენს</a:t>
            </a:r>
            <a:r>
              <a:rPr lang="en-US" sz="1800" dirty="0">
                <a:latin typeface="Sylfaen" panose="010A0502050306030303" pitchFamily="18" charset="0"/>
              </a:rPr>
              <a:t> 2 784 145.77 </a:t>
            </a:r>
            <a:r>
              <a:rPr lang="en-US" sz="1800" dirty="0" err="1">
                <a:latin typeface="Sylfaen" panose="010A0502050306030303" pitchFamily="18" charset="0"/>
              </a:rPr>
              <a:t>ლარს</a:t>
            </a:r>
            <a:r>
              <a:rPr lang="en-US" sz="1800" dirty="0">
                <a:latin typeface="Sylfaen" panose="010A0502050306030303" pitchFamily="18" charset="0"/>
              </a:rPr>
              <a:t>.</a:t>
            </a:r>
            <a:br>
              <a:rPr lang="en-US" sz="1800" dirty="0">
                <a:latin typeface="Sylfaen" panose="010A0502050306030303" pitchFamily="18" charset="0"/>
              </a:rPr>
            </a:br>
            <a:r>
              <a:rPr lang="en-US" dirty="0"/>
              <a:t> </a:t>
            </a:r>
            <a:br>
              <a:rPr lang="en-US" dirty="0"/>
            </a:br>
            <a:endParaRPr lang="en-US" sz="1400" dirty="0">
              <a:latin typeface="Sylfaen" panose="010A050205030603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3505200"/>
            <a:ext cx="4114799" cy="2743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1" y="3505200"/>
            <a:ext cx="4419600" cy="2743200"/>
          </a:xfrm>
          <a:prstGeom prst="rect">
            <a:avLst/>
          </a:prstGeom>
        </p:spPr>
      </p:pic>
    </p:spTree>
    <p:extLst>
      <p:ext uri="{BB962C8B-B14F-4D97-AF65-F5344CB8AC3E}">
        <p14:creationId xmlns:p14="http://schemas.microsoft.com/office/powerpoint/2010/main" val="2953036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1400" dirty="0">
                <a:latin typeface="Sylfaen" panose="010A0502050306030303" pitchFamily="18" charset="0"/>
              </a:rPr>
              <a:t>წალენჯიხის მუნიციპალიტეტის მიქავას ადმინისტრაციული ერთეულში, ცენტრალური საავტომობილო გზის (6.1) კმ-ზე რეაბილიტაცია</a:t>
            </a:r>
            <a:r>
              <a:rPr lang="ka-GE" sz="1400" dirty="0">
                <a:latin typeface="Sylfaen" panose="010A0502050306030303" pitchFamily="18" charset="0"/>
              </a:rPr>
              <a:t>.   </a:t>
            </a:r>
            <a:r>
              <a:rPr lang="ru-RU" sz="1400" dirty="0">
                <a:latin typeface="Sylfaen" panose="010A0502050306030303" pitchFamily="18" charset="0"/>
              </a:rPr>
              <a:t>პროექტი ხორციელდება საქართველოს რეგიონებში განსახორციელებელი პროექტების ფონდიდან </a:t>
            </a:r>
            <a:r>
              <a:rPr lang="ru-RU" sz="1200" dirty="0">
                <a:latin typeface="Sylfaen" panose="010A0502050306030303" pitchFamily="18" charset="0"/>
              </a:rPr>
              <a:t>გამოყოფილი თანხებით, რომლის ოდენობა შეადგენს 2 386 378 ლარს . სამუშაოებს ასრულებს ტენდერში გამარჯვებული კომპანია შპს „ წალენჯიხის საგზაო სამმართველო“. მიმდინარე სამუშაოებზე </a:t>
            </a:r>
            <a:r>
              <a:rPr lang="ru-RU" sz="1400" dirty="0">
                <a:latin typeface="Sylfaen" panose="010A0502050306030303" pitchFamily="18" charset="0"/>
              </a:rPr>
              <a:t>დასაქმებულია 50-მდე ადგილობრივი მუშახელი.  </a:t>
            </a:r>
            <a:r>
              <a:rPr lang="en-US" sz="1400" dirty="0">
                <a:latin typeface="Sylfaen" panose="010A0502050306030303" pitchFamily="18" charset="0"/>
              </a:rPr>
              <a:t/>
            </a:r>
            <a:br>
              <a:rPr lang="en-US" sz="1400" dirty="0">
                <a:latin typeface="Sylfaen" panose="010A0502050306030303" pitchFamily="18" charset="0"/>
              </a:rPr>
            </a:br>
            <a:endParaRPr lang="en-US" sz="1400" dirty="0">
              <a:latin typeface="Sylfaen" panose="010A050205030603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2052638"/>
            <a:ext cx="4114799" cy="419576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052638"/>
            <a:ext cx="4648200" cy="4195762"/>
          </a:xfrm>
          <a:prstGeom prst="rect">
            <a:avLst/>
          </a:prstGeom>
        </p:spPr>
      </p:pic>
    </p:spTree>
    <p:extLst>
      <p:ext uri="{BB962C8B-B14F-4D97-AF65-F5344CB8AC3E}">
        <p14:creationId xmlns:p14="http://schemas.microsoft.com/office/powerpoint/2010/main" val="2916598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152400"/>
            <a:ext cx="4571999" cy="4343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400"/>
            <a:ext cx="4267200" cy="4343400"/>
          </a:xfrm>
          <a:prstGeom prst="rect">
            <a:avLst/>
          </a:prstGeom>
        </p:spPr>
      </p:pic>
    </p:spTree>
    <p:extLst>
      <p:ext uri="{BB962C8B-B14F-4D97-AF65-F5344CB8AC3E}">
        <p14:creationId xmlns:p14="http://schemas.microsoft.com/office/powerpoint/2010/main" val="2215570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 </a:t>
            </a:r>
            <a:r>
              <a:rPr lang="ru-RU" sz="1800" dirty="0">
                <a:latin typeface="Sylfaen" panose="010A0502050306030303" pitchFamily="18" charset="0"/>
              </a:rPr>
              <a:t>ქალაქ წალენჯიხაში </a:t>
            </a:r>
            <a:r>
              <a:rPr lang="ka-GE" sz="1800" dirty="0">
                <a:latin typeface="Sylfaen" panose="010A0502050306030303" pitchFamily="18" charset="0"/>
              </a:rPr>
              <a:t>განხორციელდა  </a:t>
            </a:r>
            <a:r>
              <a:rPr lang="ru-RU" sz="1800" dirty="0">
                <a:latin typeface="Sylfaen" panose="010A0502050306030303" pitchFamily="18" charset="0"/>
              </a:rPr>
              <a:t>ფიფიას, ტაბიძის, დადიანის, წურწუმიას, ხობელიას, სამეგრელოსა და მარჯვენა სანაპიროს ქუჩების  დაგებისა და მარჯვენა სანაპიროზე არსებული   </a:t>
            </a:r>
            <a:r>
              <a:rPr lang="ka-GE" sz="1800" dirty="0">
                <a:latin typeface="Sylfaen" panose="010A0502050306030303" pitchFamily="18" charset="0"/>
              </a:rPr>
              <a:t>   </a:t>
            </a:r>
            <a:r>
              <a:rPr lang="ru-RU" sz="1800" dirty="0">
                <a:latin typeface="Sylfaen" panose="010A0502050306030303" pitchFamily="18" charset="0"/>
              </a:rPr>
              <a:t>ასფალტო -ბეტონის საფარის მოწყობის სამუშაოებ</a:t>
            </a:r>
            <a:r>
              <a:rPr lang="ka-GE" sz="1800" dirty="0">
                <a:latin typeface="Sylfaen" panose="010A0502050306030303" pitchFamily="18" charset="0"/>
              </a:rPr>
              <a:t>ი.</a:t>
            </a:r>
            <a:r>
              <a:rPr lang="en-US" sz="1800" dirty="0">
                <a:latin typeface="Sylfaen" panose="010A0502050306030303" pitchFamily="18" charset="0"/>
              </a:rPr>
              <a:t/>
            </a:r>
            <a:br>
              <a:rPr lang="en-US" sz="1800" dirty="0">
                <a:latin typeface="Sylfaen" panose="010A0502050306030303" pitchFamily="18" charset="0"/>
              </a:rPr>
            </a:br>
            <a:r>
              <a:rPr lang="ka-GE" sz="1800" dirty="0">
                <a:latin typeface="Sylfaen" panose="010A0502050306030303" pitchFamily="18" charset="0"/>
              </a:rPr>
              <a:t>  სამუშაოებს </a:t>
            </a:r>
            <a:r>
              <a:rPr lang="ru-RU" sz="1800" dirty="0">
                <a:latin typeface="Sylfaen" panose="010A0502050306030303" pitchFamily="18" charset="0"/>
              </a:rPr>
              <a:t>ასრულებს ტენდერში გამარჯვებული კომპანია შპს გზამშენგრუპი, სახარჯთაღრიცხვო ღირებულება შეადგენს- 589 139 ლარს. </a:t>
            </a:r>
            <a:endParaRPr lang="en-US" sz="1800" dirty="0">
              <a:latin typeface="Sylfaen" panose="010A050205030603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2895600"/>
            <a:ext cx="4114800" cy="3352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95600"/>
            <a:ext cx="4343400" cy="3352800"/>
          </a:xfrm>
          <a:prstGeom prst="rect">
            <a:avLst/>
          </a:prstGeom>
        </p:spPr>
      </p:pic>
    </p:spTree>
    <p:extLst>
      <p:ext uri="{BB962C8B-B14F-4D97-AF65-F5344CB8AC3E}">
        <p14:creationId xmlns:p14="http://schemas.microsoft.com/office/powerpoint/2010/main" val="19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 </a:t>
            </a:r>
            <a:r>
              <a:rPr lang="ru-RU" sz="1600" dirty="0">
                <a:latin typeface="Sylfaen" panose="010A0502050306030303" pitchFamily="18" charset="0"/>
              </a:rPr>
              <a:t>წალენჯიხის მუნიციპალიტეტის ჯგალის, საჩინოს, ლიას და ქ. წალენჯიხაში სამიქაოს უბანში წყალსადენების ქსელების მოწყობის სამუშაოები   აქტიურად მიმდინარეობს </a:t>
            </a:r>
            <a:r>
              <a:rPr lang="ka-GE" sz="1600" dirty="0">
                <a:latin typeface="Sylfaen" panose="010A0502050306030303" pitchFamily="18" charset="0"/>
              </a:rPr>
              <a:t>.</a:t>
            </a:r>
            <a:r>
              <a:rPr lang="ru-RU" sz="1600" dirty="0">
                <a:latin typeface="Sylfaen" panose="010A0502050306030303" pitchFamily="18" charset="0"/>
              </a:rPr>
              <a:t>პროექტს ასრულებს ტენდერში გამარჯვებული კომპანია- შპს გეოპლასტი . სამუშაოებისათვის გამოყოფილია თანხა 153 900 ლარის ოდენობით პროექტი სრულდება რეგიონალური პროექტების ფონდის მიერ გამოყოფილი თანხებით. </a:t>
            </a:r>
            <a:endParaRPr lang="en-US" sz="1600" dirty="0">
              <a:latin typeface="Sylfaen" panose="010A0502050306030303"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514600"/>
            <a:ext cx="4114800" cy="3733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514600"/>
            <a:ext cx="4572000" cy="3733800"/>
          </a:xfrm>
          <a:prstGeom prst="rect">
            <a:avLst/>
          </a:prstGeom>
        </p:spPr>
      </p:pic>
    </p:spTree>
    <p:extLst>
      <p:ext uri="{BB962C8B-B14F-4D97-AF65-F5344CB8AC3E}">
        <p14:creationId xmlns:p14="http://schemas.microsoft.com/office/powerpoint/2010/main" val="1071395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 </a:t>
            </a:r>
            <a:r>
              <a:rPr lang="ru-RU" sz="1600" dirty="0">
                <a:latin typeface="Sylfaen" panose="010A0502050306030303" pitchFamily="18" charset="0"/>
              </a:rPr>
              <a:t>წალენჯიხის მუნიციპალიტეტის გამგეობისა და მუნიციპალური განვითარების ფონდის ერთობლივი პროექტით, მუნიციპალიტეტმა ორი ახალი ნაგავმზიდი მიიღო, რომელიც წალენჯიხასა და ჯვარს  ემსახურება.    </a:t>
            </a:r>
            <a:endParaRPr lang="en-US" sz="1600" dirty="0">
              <a:latin typeface="Sylfaen" panose="010A050205030603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052638"/>
            <a:ext cx="8534399" cy="4195762"/>
          </a:xfrm>
        </p:spPr>
      </p:pic>
    </p:spTree>
    <p:extLst>
      <p:ext uri="{BB962C8B-B14F-4D97-AF65-F5344CB8AC3E}">
        <p14:creationId xmlns:p14="http://schemas.microsoft.com/office/powerpoint/2010/main" val="3675518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1400" dirty="0">
                <a:latin typeface="Sylfaen" panose="010A0502050306030303" pitchFamily="18" charset="0"/>
              </a:rPr>
              <a:t>2016-2</a:t>
            </a:r>
            <a:r>
              <a:rPr lang="ka-GE" sz="1400" dirty="0">
                <a:latin typeface="Sylfaen" panose="010A0502050306030303" pitchFamily="18" charset="0"/>
              </a:rPr>
              <a:t>017 წლებში დაგეგმილი იყო სულ შემოსულობები  23364879 ლარი.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       აქედან მიღებულია:</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2016 წელს   – 11015979 ლარი.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2017 წელს დაგეგმილია ნაშთის ჩათვლით -  </a:t>
            </a:r>
            <a:r>
              <a:rPr lang="en-US" sz="1400" dirty="0">
                <a:latin typeface="Sylfaen" panose="010A0502050306030303" pitchFamily="18" charset="0"/>
              </a:rPr>
              <a:t>12348900 </a:t>
            </a:r>
            <a:r>
              <a:rPr lang="ka-GE" sz="1400" dirty="0">
                <a:latin typeface="Sylfaen" panose="010A0502050306030303" pitchFamily="18" charset="0"/>
              </a:rPr>
              <a:t>ლარი</a:t>
            </a:r>
            <a:r>
              <a:rPr lang="en-US" sz="1400" dirty="0">
                <a:latin typeface="Sylfaen" panose="010A0502050306030303" pitchFamily="18" charset="0"/>
              </a:rPr>
              <a:t/>
            </a:r>
            <a:br>
              <a:rPr lang="en-US" sz="1400" dirty="0">
                <a:latin typeface="Sylfaen" panose="010A0502050306030303" pitchFamily="18" charset="0"/>
              </a:rPr>
            </a:br>
            <a:r>
              <a:rPr lang="en-US" sz="1400" dirty="0">
                <a:latin typeface="Sylfaen" panose="010A0502050306030303" pitchFamily="18" charset="0"/>
              </a:rPr>
              <a:t>2016-2</a:t>
            </a:r>
            <a:r>
              <a:rPr lang="ka-GE" sz="1400" dirty="0">
                <a:latin typeface="Sylfaen" panose="010A0502050306030303" pitchFamily="18" charset="0"/>
              </a:rPr>
              <a:t>017 წლებში დაგეგმილი  იყო საკუთარი შემოსავლები 13869600 ლარი.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აქედან მიღებულია:</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2016 წელს   – 6732900 ლარი.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 2017 წელი დაგეგმილია - 7136700 ლარი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შესაბამისად, </a:t>
            </a:r>
            <a:r>
              <a:rPr lang="en-US" sz="1400" dirty="0">
                <a:latin typeface="Sylfaen" panose="010A0502050306030303" pitchFamily="18" charset="0"/>
              </a:rPr>
              <a:t>2016 -2</a:t>
            </a:r>
            <a:r>
              <a:rPr lang="ka-GE" sz="1400" dirty="0">
                <a:latin typeface="Sylfaen" panose="010A0502050306030303" pitchFamily="18" charset="0"/>
              </a:rPr>
              <a:t>017 წლების დაგეგმილი  ხარჯები შეადგენს 23364879 ლარს.</a:t>
            </a:r>
            <a:endParaRPr lang="en-US" sz="1400" dirty="0">
              <a:latin typeface="Sylfaen" panose="010A0502050306030303" pitchFamily="18" charset="0"/>
            </a:endParaRPr>
          </a:p>
        </p:txBody>
      </p:sp>
      <p:sp>
        <p:nvSpPr>
          <p:cNvPr id="3" name="Content Placeholder 2"/>
          <p:cNvSpPr>
            <a:spLocks noGrp="1"/>
          </p:cNvSpPr>
          <p:nvPr>
            <p:ph idx="1"/>
          </p:nvPr>
        </p:nvSpPr>
        <p:spPr>
          <a:xfrm>
            <a:off x="609600" y="3276600"/>
            <a:ext cx="8153400" cy="2971806"/>
          </a:xfrm>
        </p:spPr>
        <p:txBody>
          <a:bodyPr>
            <a:normAutofit fontScale="25000" lnSpcReduction="20000"/>
          </a:bodyPr>
          <a:lstStyle/>
          <a:p>
            <a:r>
              <a:rPr lang="ka-GE" sz="3000" dirty="0">
                <a:latin typeface="Sylfaen" panose="010A0502050306030303" pitchFamily="18" charset="0"/>
              </a:rPr>
              <a:t>აქედან:</a:t>
            </a:r>
            <a:endParaRPr lang="en-US" sz="3000" dirty="0">
              <a:latin typeface="Sylfaen" panose="010A0502050306030303" pitchFamily="18" charset="0"/>
            </a:endParaRPr>
          </a:p>
          <a:p>
            <a:pPr lvl="0"/>
            <a:r>
              <a:rPr lang="ka-GE" sz="3000" dirty="0">
                <a:latin typeface="Sylfaen" panose="010A0502050306030303" pitchFamily="18" charset="0"/>
              </a:rPr>
              <a:t>2016 წელს    – 11707137 ლარი.</a:t>
            </a:r>
            <a:endParaRPr lang="en-US" sz="3000" dirty="0">
              <a:latin typeface="Sylfaen" panose="010A0502050306030303" pitchFamily="18" charset="0"/>
            </a:endParaRPr>
          </a:p>
          <a:p>
            <a:pPr lvl="0"/>
            <a:r>
              <a:rPr lang="ka-GE" sz="3000" dirty="0">
                <a:latin typeface="Sylfaen" panose="010A0502050306030303" pitchFamily="18" charset="0"/>
              </a:rPr>
              <a:t>2017 წელს დაგეგმილია - 12348900 ლარი</a:t>
            </a:r>
            <a:endParaRPr lang="en-US" sz="3000" dirty="0">
              <a:latin typeface="Sylfaen" panose="010A0502050306030303" pitchFamily="18" charset="0"/>
            </a:endParaRPr>
          </a:p>
          <a:p>
            <a:r>
              <a:rPr lang="ka-GE" sz="3000" dirty="0">
                <a:latin typeface="Sylfaen" panose="010A0502050306030303" pitchFamily="18" charset="0"/>
              </a:rPr>
              <a:t>2016–2017 წლების სოციალური და ჯანდაცვის პროგრამებზე გამოყოფია 1635425 ლარი.</a:t>
            </a:r>
            <a:endParaRPr lang="en-US" sz="3000" dirty="0">
              <a:latin typeface="Sylfaen" panose="010A0502050306030303" pitchFamily="18" charset="0"/>
            </a:endParaRPr>
          </a:p>
          <a:p>
            <a:r>
              <a:rPr lang="ka-GE" sz="3000" dirty="0">
                <a:latin typeface="Sylfaen" panose="010A0502050306030303" pitchFamily="18" charset="0"/>
              </a:rPr>
              <a:t>      აქედან:</a:t>
            </a:r>
            <a:endParaRPr lang="en-US" sz="3000" dirty="0">
              <a:latin typeface="Sylfaen" panose="010A0502050306030303" pitchFamily="18" charset="0"/>
            </a:endParaRPr>
          </a:p>
          <a:p>
            <a:pPr lvl="0"/>
            <a:r>
              <a:rPr lang="ka-GE" sz="3000" dirty="0">
                <a:latin typeface="Sylfaen" panose="010A0502050306030303" pitchFamily="18" charset="0"/>
              </a:rPr>
              <a:t>2016 წელს    – 843925 ლარი.</a:t>
            </a:r>
            <a:endParaRPr lang="en-US" sz="3000" dirty="0">
              <a:latin typeface="Sylfaen" panose="010A0502050306030303" pitchFamily="18" charset="0"/>
            </a:endParaRPr>
          </a:p>
          <a:p>
            <a:pPr lvl="0"/>
            <a:r>
              <a:rPr lang="ka-GE" sz="3000" dirty="0">
                <a:latin typeface="Sylfaen" panose="010A0502050306030303" pitchFamily="18" charset="0"/>
              </a:rPr>
              <a:t>2017 წელს დაგეგმილია - 791500 ლარი</a:t>
            </a:r>
            <a:endParaRPr lang="en-US" sz="3000" dirty="0">
              <a:latin typeface="Sylfaen" panose="010A0502050306030303" pitchFamily="18" charset="0"/>
            </a:endParaRPr>
          </a:p>
          <a:p>
            <a:r>
              <a:rPr lang="en-US" sz="3000" dirty="0">
                <a:latin typeface="Sylfaen" panose="010A0502050306030303" pitchFamily="18" charset="0"/>
              </a:rPr>
              <a:t>2016-2</a:t>
            </a:r>
            <a:r>
              <a:rPr lang="ka-GE" sz="3000" dirty="0">
                <a:latin typeface="Sylfaen" panose="010A0502050306030303" pitchFamily="18" charset="0"/>
              </a:rPr>
              <a:t>017 წლების სოციალური და ჯანდაცვის პროგრამებიდან:</a:t>
            </a:r>
            <a:endParaRPr lang="en-US" sz="3000" dirty="0">
              <a:latin typeface="Sylfaen" panose="010A0502050306030303" pitchFamily="18" charset="0"/>
            </a:endParaRPr>
          </a:p>
          <a:p>
            <a:r>
              <a:rPr lang="ka-GE" sz="3000" dirty="0">
                <a:latin typeface="Sylfaen" panose="010A0502050306030303" pitchFamily="18" charset="0"/>
              </a:rPr>
              <a:t>       ა) ამბულატორია–პოლიკლინიკების პროგრამებზე (საოპერაციო, სამკურნალო</a:t>
            </a:r>
            <a:r>
              <a:rPr lang="en-US" sz="3000" dirty="0">
                <a:latin typeface="Sylfaen" panose="010A0502050306030303" pitchFamily="18" charset="0"/>
              </a:rPr>
              <a:t>,</a:t>
            </a:r>
            <a:r>
              <a:rPr lang="ka-GE" sz="3000" dirty="0">
                <a:latin typeface="Sylfaen" panose="010A0502050306030303" pitchFamily="18" charset="0"/>
              </a:rPr>
              <a:t>ფსიქიური ავადმყოფების დახმარება, </a:t>
            </a:r>
            <a:r>
              <a:rPr lang="en-US" sz="3000" dirty="0">
                <a:latin typeface="Sylfaen" panose="010A0502050306030303" pitchFamily="18" charset="0"/>
              </a:rPr>
              <a:t>C </a:t>
            </a:r>
            <a:r>
              <a:rPr lang="ka-GE" sz="3000" dirty="0">
                <a:latin typeface="Sylfaen" panose="010A0502050306030303" pitchFamily="18" charset="0"/>
              </a:rPr>
              <a:t>ჰეპატიტი,დიალეზი და სხვა) გახარჯულია სულ 445985 ლარი:</a:t>
            </a:r>
            <a:endParaRPr lang="en-US" sz="3000" dirty="0">
              <a:latin typeface="Sylfaen" panose="010A0502050306030303" pitchFamily="18" charset="0"/>
            </a:endParaRPr>
          </a:p>
          <a:p>
            <a:pPr lvl="0"/>
            <a:r>
              <a:rPr lang="ka-GE" sz="3000" dirty="0">
                <a:latin typeface="Sylfaen" panose="010A0502050306030303" pitchFamily="18" charset="0"/>
              </a:rPr>
              <a:t>2016 წელს    – 219185 ლარი.(ისარგებლა 703 ბენეფიციარმა)</a:t>
            </a:r>
            <a:endParaRPr lang="en-US" sz="3000" dirty="0">
              <a:latin typeface="Sylfaen" panose="010A0502050306030303" pitchFamily="18" charset="0"/>
            </a:endParaRPr>
          </a:p>
          <a:p>
            <a:pPr lvl="0"/>
            <a:r>
              <a:rPr lang="ka-GE" sz="3000" dirty="0">
                <a:latin typeface="Sylfaen" panose="010A0502050306030303" pitchFamily="18" charset="0"/>
              </a:rPr>
              <a:t>2017 წელს დაგეგმილია - 226800 ლარი.(1284 ბენეფიციარი)</a:t>
            </a:r>
            <a:endParaRPr lang="en-US" sz="3000" dirty="0">
              <a:latin typeface="Sylfaen" panose="010A0502050306030303" pitchFamily="18" charset="0"/>
            </a:endParaRPr>
          </a:p>
          <a:p>
            <a:r>
              <a:rPr lang="ka-GE" sz="3000" dirty="0">
                <a:latin typeface="Sylfaen" panose="010A0502050306030303" pitchFamily="18" charset="0"/>
              </a:rPr>
              <a:t>ბ) გაჭირვებულ ოჯახთა ერთერადი დახმარებები –  409720 ლარი.</a:t>
            </a:r>
            <a:endParaRPr lang="en-US" sz="3000" dirty="0">
              <a:latin typeface="Sylfaen" panose="010A0502050306030303" pitchFamily="18" charset="0"/>
            </a:endParaRPr>
          </a:p>
          <a:p>
            <a:endParaRPr lang="en-US" dirty="0"/>
          </a:p>
        </p:txBody>
      </p:sp>
    </p:spTree>
    <p:extLst>
      <p:ext uri="{BB962C8B-B14F-4D97-AF65-F5344CB8AC3E}">
        <p14:creationId xmlns:p14="http://schemas.microsoft.com/office/powerpoint/2010/main" val="248770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ka-GE" sz="4000" dirty="0" smtClean="0">
                <a:solidFill>
                  <a:srgbClr val="92D050"/>
                </a:solidFill>
              </a:rPr>
              <a:t>შესავალი</a:t>
            </a:r>
            <a:endParaRPr lang="en-US" sz="4000" dirty="0">
              <a:solidFill>
                <a:srgbClr val="92D050"/>
              </a:solidFill>
            </a:endParaRPr>
          </a:p>
        </p:txBody>
      </p:sp>
      <p:sp>
        <p:nvSpPr>
          <p:cNvPr id="3" name="Content Placeholder 2"/>
          <p:cNvSpPr>
            <a:spLocks noGrp="1"/>
          </p:cNvSpPr>
          <p:nvPr>
            <p:ph idx="1"/>
          </p:nvPr>
        </p:nvSpPr>
        <p:spPr>
          <a:xfrm>
            <a:off x="0" y="1143000"/>
            <a:ext cx="9144000" cy="5562600"/>
          </a:xfrm>
        </p:spPr>
        <p:txBody>
          <a:bodyPr>
            <a:normAutofit/>
          </a:bodyPr>
          <a:lstStyle/>
          <a:p>
            <a:pPr>
              <a:buFont typeface="Wingdings" pitchFamily="2" charset="2"/>
              <a:buChar char="Ø"/>
            </a:pPr>
            <a:r>
              <a:rPr lang="en-US" sz="1800" b="1" dirty="0" smtClean="0"/>
              <a:t> </a:t>
            </a:r>
            <a:r>
              <a:rPr lang="ka-GE" sz="1400" b="1" dirty="0" smtClean="0">
                <a:solidFill>
                  <a:srgbClr val="92D050"/>
                </a:solidFill>
              </a:rPr>
              <a:t>წარმოგიდგენთ</a:t>
            </a:r>
            <a:r>
              <a:rPr lang="en-US" sz="1400" b="1" dirty="0" smtClean="0">
                <a:solidFill>
                  <a:srgbClr val="92D050"/>
                </a:solidFill>
              </a:rPr>
              <a:t> </a:t>
            </a:r>
            <a:r>
              <a:rPr lang="en-US" sz="1400" b="1" dirty="0" err="1" smtClean="0">
                <a:solidFill>
                  <a:srgbClr val="92D050"/>
                </a:solidFill>
              </a:rPr>
              <a:t>ინფორმაციას</a:t>
            </a:r>
            <a:r>
              <a:rPr lang="en-US" sz="1400" b="1" dirty="0" smtClean="0">
                <a:solidFill>
                  <a:srgbClr val="92D050"/>
                </a:solidFill>
              </a:rPr>
              <a:t> </a:t>
            </a:r>
            <a:r>
              <a:rPr lang="ka-GE" sz="1400" b="1" dirty="0" smtClean="0">
                <a:solidFill>
                  <a:srgbClr val="92D050"/>
                </a:solidFill>
              </a:rPr>
              <a:t>წალენჯიხის მუნიციპალიტეტის გამგეობის მიერ 2016 -17   წელს   გაწეული მუშაობის  შესახებ.   </a:t>
            </a:r>
          </a:p>
          <a:p>
            <a:pPr>
              <a:buFont typeface="Wingdings" pitchFamily="2" charset="2"/>
              <a:buChar char="Ø"/>
            </a:pPr>
            <a:endParaRPr lang="ka-GE" sz="1400" b="1" dirty="0">
              <a:solidFill>
                <a:srgbClr val="92D050"/>
              </a:solidFill>
            </a:endParaRPr>
          </a:p>
          <a:p>
            <a:pPr>
              <a:buFont typeface="Wingdings" pitchFamily="2" charset="2"/>
              <a:buChar char="Ø"/>
            </a:pPr>
            <a:r>
              <a:rPr lang="ka-GE" dirty="0"/>
              <a:t>ჩვენთვის  ერთერთი  მთავარი  პრიორიტეტია  სკოლამდელი აღზრდის  დაწესებულებების  თანამედროვე  სტანდარტების დონეზე  მოწესრიგება.</a:t>
            </a:r>
            <a:r>
              <a:rPr lang="en-US" dirty="0"/>
              <a:t> </a:t>
            </a:r>
            <a:endParaRPr lang="ka-GE" dirty="0" smtClean="0"/>
          </a:p>
          <a:p>
            <a:pPr>
              <a:buFont typeface="Wingdings" pitchFamily="2" charset="2"/>
              <a:buChar char="Ø"/>
            </a:pPr>
            <a:r>
              <a:rPr lang="ka-GE" sz="1800" b="1" dirty="0"/>
              <a:t> </a:t>
            </a:r>
            <a:r>
              <a:rPr lang="ru-RU" dirty="0"/>
              <a:t>2016 წელს ადგილობრივი თვითმმართველობის ძალისხმევით როგორც მოგეხსენებათ, სამი ახალი თანამედროვე სტანდარტების დონეზე კეთილმოწყობილი საბავშვო ბაღი აშენდა. მუჟავას,ქალაქ წალენჯიხის #3 და საჩინოს ადმინისტრაციული ერთეულის ნაგურუს უბნის საბავშვო ბაღი. წლების მანძილზე ნაგურუში ბაღი საერთოდ არ </a:t>
            </a:r>
            <a:r>
              <a:rPr lang="ru-RU" dirty="0" smtClean="0"/>
              <a:t>არსებობდა</a:t>
            </a:r>
            <a:r>
              <a:rPr lang="ka-GE" dirty="0" smtClean="0"/>
              <a:t>.</a:t>
            </a:r>
            <a:r>
              <a:rPr lang="ru-RU" dirty="0" smtClean="0"/>
              <a:t> </a:t>
            </a:r>
            <a:endParaRPr lang="ka-GE" sz="1800" b="1" dirty="0" smtClean="0"/>
          </a:p>
          <a:p>
            <a:pPr>
              <a:buNone/>
            </a:pPr>
            <a:endParaRPr lang="ka-GE" sz="1800" b="1" dirty="0" smtClean="0"/>
          </a:p>
          <a:p>
            <a:pPr>
              <a:buFont typeface="Wingdings" pitchFamily="2" charset="2"/>
              <a:buChar char="Ø"/>
            </a:pPr>
            <a:endParaRPr lang="ka-GE" sz="1800" b="1" dirty="0" smtClean="0"/>
          </a:p>
          <a:p>
            <a:pPr>
              <a:buFont typeface="Wingdings" pitchFamily="2" charset="2"/>
              <a:buChar char="Ø"/>
            </a:pPr>
            <a:endParaRPr lang="ka-GE" sz="1800" b="1" dirty="0" smtClean="0"/>
          </a:p>
          <a:p>
            <a:pPr>
              <a:buFont typeface="Wingdings" pitchFamily="2" charset="2"/>
              <a:buChar char="Ø"/>
            </a:pPr>
            <a:endParaRPr lang="ka-GE" sz="1800" b="1" dirty="0" smtClean="0"/>
          </a:p>
          <a:p>
            <a:pPr>
              <a:buFont typeface="Wingdings" pitchFamily="2" charset="2"/>
              <a:buChar char="Ø"/>
            </a:pPr>
            <a:endParaRPr lang="ka-GE" sz="1800" b="1" dirty="0" smtClean="0"/>
          </a:p>
          <a:p>
            <a:pPr>
              <a:buFont typeface="Wingdings" pitchFamily="2" charset="2"/>
              <a:buChar char="Ø"/>
            </a:pPr>
            <a:endParaRPr lang="ka-GE" sz="1800" b="1" dirty="0" smtClean="0"/>
          </a:p>
          <a:p>
            <a:pPr algn="just">
              <a:buFont typeface="Wingdings" pitchFamily="2" charset="2"/>
              <a:buChar char="Ø"/>
            </a:pPr>
            <a:endParaRPr lang="ka-GE" sz="1800" b="1" dirty="0" smtClean="0"/>
          </a:p>
          <a:p>
            <a:pPr algn="just">
              <a:buFont typeface="Wingdings" pitchFamily="2" charset="2"/>
              <a:buChar char="Ø"/>
            </a:pPr>
            <a:endParaRPr lang="ka-GE" sz="1800" b="1" dirty="0" smtClean="0"/>
          </a:p>
          <a:p>
            <a:pPr algn="just">
              <a:buFont typeface="Wingdings" pitchFamily="2" charset="2"/>
              <a:buChar char="Ø"/>
            </a:pPr>
            <a:endParaRPr lang="ka-GE" sz="1800" dirty="0" smtClean="0"/>
          </a:p>
          <a:p>
            <a:pPr algn="just">
              <a:buFont typeface="Wingdings" pitchFamily="2" charset="2"/>
              <a:buChar char="Ø"/>
            </a:pPr>
            <a:endParaRPr lang="ka-GE" sz="1800" dirty="0" smtClean="0"/>
          </a:p>
          <a:p>
            <a:pPr algn="just">
              <a:buFont typeface="Wingdings" pitchFamily="2" charset="2"/>
              <a:buChar char="Ø"/>
            </a:pPr>
            <a:endParaRPr lang="ka-GE" sz="1100" dirty="0" smtClean="0"/>
          </a:p>
        </p:txBody>
      </p:sp>
      <p:graphicFrame>
        <p:nvGraphicFramePr>
          <p:cNvPr id="4" name="Chart 3"/>
          <p:cNvGraphicFramePr/>
          <p:nvPr/>
        </p:nvGraphicFramePr>
        <p:xfrm>
          <a:off x="609600" y="2133600"/>
          <a:ext cx="3810000" cy="350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400" dirty="0">
                <a:latin typeface="Sylfaen" panose="010A0502050306030303" pitchFamily="18" charset="0"/>
              </a:rPr>
              <a:t>აქედან:</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 </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2016 წელს   – 257020 ლარი. (1560 ბენეფიციარი)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2017 წელს დაგეგმილია -152700 ლარი.(1004 ბენეფიციარი)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გ) სოციალურად დაუცველ ოჯახთა კვებით უზრუნველყოფა (უფასო სასადილოები) – 355000 ლარი.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      აქედან:</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წელს    – 175000 ლარი. (220 ბენეფიციარი)</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2,2017 წელს დაგეგმილია - 180000 ლარი.(საშუალოდ წლიური ბენეფიციარების რაოდენობა შეადგენს  220 -ს)</a:t>
            </a:r>
            <a:r>
              <a:rPr lang="en-US" sz="1400" dirty="0">
                <a:latin typeface="Sylfaen" panose="010A0502050306030303" pitchFamily="18" charset="0"/>
              </a:rPr>
              <a:t/>
            </a:r>
            <a:br>
              <a:rPr lang="en-US" sz="1400" dirty="0">
                <a:latin typeface="Sylfaen" panose="010A0502050306030303" pitchFamily="18" charset="0"/>
              </a:rPr>
            </a:br>
            <a:endParaRPr lang="en-US" sz="1400" dirty="0">
              <a:latin typeface="Sylfaen" panose="010A0502050306030303" pitchFamily="18" charset="0"/>
            </a:endParaRPr>
          </a:p>
        </p:txBody>
      </p:sp>
      <p:sp>
        <p:nvSpPr>
          <p:cNvPr id="3" name="Content Placeholder 2"/>
          <p:cNvSpPr>
            <a:spLocks noGrp="1"/>
          </p:cNvSpPr>
          <p:nvPr>
            <p:ph idx="1"/>
          </p:nvPr>
        </p:nvSpPr>
        <p:spPr>
          <a:xfrm>
            <a:off x="381000" y="2590800"/>
            <a:ext cx="8001000" cy="3657606"/>
          </a:xfrm>
        </p:spPr>
        <p:txBody>
          <a:bodyPr/>
          <a:lstStyle/>
          <a:p>
            <a:r>
              <a:rPr lang="ka-GE" dirty="0"/>
              <a:t>დ) მრავალშვილიანი ოჯახების არასრულწლოვანთა დახმარება –  424720 ლარი.</a:t>
            </a:r>
            <a:endParaRPr lang="en-US" dirty="0"/>
          </a:p>
          <a:p>
            <a:r>
              <a:rPr lang="ka-GE" dirty="0"/>
              <a:t>      აქედან:</a:t>
            </a:r>
            <a:endParaRPr lang="en-US" dirty="0"/>
          </a:p>
          <a:p>
            <a:pPr lvl="0"/>
            <a:r>
              <a:rPr lang="ka-GE" dirty="0"/>
              <a:t>2016 წელს    – 192720 ლარი.(440 ბავშვი)</a:t>
            </a:r>
            <a:endParaRPr lang="en-US" dirty="0"/>
          </a:p>
          <a:p>
            <a:pPr lvl="0"/>
            <a:r>
              <a:rPr lang="ka-GE" dirty="0"/>
              <a:t>2017 წელს დაგეგმილია - 232000 ლარი. ( 490 ბავშვი)</a:t>
            </a:r>
            <a:endParaRPr lang="en-US" dirty="0"/>
          </a:p>
          <a:p>
            <a:r>
              <a:rPr lang="ka-GE" dirty="0"/>
              <a:t> </a:t>
            </a:r>
            <a:endParaRPr lang="en-US" dirty="0"/>
          </a:p>
          <a:p>
            <a:endParaRPr lang="en-US" dirty="0"/>
          </a:p>
        </p:txBody>
      </p:sp>
    </p:spTree>
    <p:extLst>
      <p:ext uri="{BB962C8B-B14F-4D97-AF65-F5344CB8AC3E}">
        <p14:creationId xmlns:p14="http://schemas.microsoft.com/office/powerpoint/2010/main" val="16994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 </a:t>
            </a:r>
            <a:r>
              <a:rPr lang="ka-GE" sz="1400" dirty="0">
                <a:latin typeface="+mn-lt"/>
              </a:rPr>
              <a:t>წელს ინფრასტრუქტურულ პროექტებზე ცენტრალური ბიუჯეტიდან გამოყოფილი იქნა  5%–იანი თანადაფინანსების ჩათვლით 2386486 ლარი, აქედან 5 %–იანი თანადაფინანსება 119324 ლარი. მ/შორის</a:t>
            </a:r>
            <a:r>
              <a:rPr lang="ru-RU" sz="1400" dirty="0">
                <a:latin typeface="+mn-lt"/>
              </a:rPr>
              <a:t>: </a:t>
            </a:r>
            <a:endParaRPr lang="en-US" sz="1400" dirty="0">
              <a:latin typeface="+mn-lt"/>
            </a:endParaRPr>
          </a:p>
        </p:txBody>
      </p:sp>
      <p:sp>
        <p:nvSpPr>
          <p:cNvPr id="3" name="Content Placeholder 2"/>
          <p:cNvSpPr>
            <a:spLocks noGrp="1"/>
          </p:cNvSpPr>
          <p:nvPr>
            <p:ph idx="1"/>
          </p:nvPr>
        </p:nvSpPr>
        <p:spPr/>
        <p:txBody>
          <a:bodyPr/>
          <a:lstStyle/>
          <a:p>
            <a:pPr lvl="0"/>
            <a:r>
              <a:rPr lang="ka-GE" dirty="0"/>
              <a:t>მუნიციპალიტეტის ტერიტორიის სხვადასხვა უბნებში წყალმომარაგების სისტემის აღდგენა–რეაბილიტაცია  (ნაკიფუ, სამიქაო, მიქავა, მედანი, ფახულანი) – 575 143 ლარი</a:t>
            </a:r>
            <a:r>
              <a:rPr lang="ru-RU" dirty="0"/>
              <a:t>. </a:t>
            </a:r>
            <a:r>
              <a:rPr lang="ka-GE" dirty="0"/>
              <a:t>სამუშაოები დასრულებულია.</a:t>
            </a:r>
            <a:endParaRPr lang="en-US" dirty="0"/>
          </a:p>
          <a:p>
            <a:pPr lvl="0"/>
            <a:r>
              <a:rPr lang="ka-GE" dirty="0"/>
              <a:t>ბაღების მშენებლობა და რეაბილიტაცია (ქ.წალენჯიხა N3, სოფ. ნაგურუს, მიქავა და ჯგალი) 450000 ლარი) მიქავასა და ჯგალის თემებში სამუშაოები მიმდინარეობს, საბოლოო შესრულება ხელშეკრულების შესაბამისად გათვალისწინებულია 2017 წელს, დღეის მდგომარეობით 2016 წელს გამოყოფილი თანხიდან ათვისებულია 230729 ლარი.</a:t>
            </a:r>
            <a:endParaRPr lang="en-US" dirty="0"/>
          </a:p>
          <a:p>
            <a:endParaRPr lang="en-US" dirty="0"/>
          </a:p>
        </p:txBody>
      </p:sp>
    </p:spTree>
    <p:extLst>
      <p:ext uri="{BB962C8B-B14F-4D97-AF65-F5344CB8AC3E}">
        <p14:creationId xmlns:p14="http://schemas.microsoft.com/office/powerpoint/2010/main" val="35948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ka-GE" sz="1400" dirty="0">
                <a:latin typeface="Sylfaen" panose="010A0502050306030303" pitchFamily="18" charset="0"/>
              </a:rPr>
              <a:t>2017 წელს საქართველოს მთავრობის N824 განკარგულებით გამოყოფილია სტიქიის    შედეგების სალიკვიდაციოდ 564000 ლარი, საიდანაც მოსახლეობის საჭიროებისთვის სტიქიის სალიკვიდაციოდ შეძენილია 111-ი ოჯახისთვის 108700 ლარის სახურავი, მუნიციპალიტეტის ტერიტორიაზე ,სტიქიის შედეგად დაზიანებული მრავალბინიანი საცხოვრებელ სახლებს ჩაუტარდა გადხურვა (პროექტის ღირებულების ჩათვლით)427296 ლარი, 2017 წლის  6 ივლისის   N 1394 განკარგულებით გამოყოფილია  სტიქიის სალიკვიდაციოდ  1000000 ლარი, დასრულებულია საპროექტო სამუშაოები,მიმდინარეობს ტენდერების გამოცხადება.</a:t>
            </a:r>
            <a:r>
              <a:rPr lang="en-US" sz="1400" dirty="0">
                <a:latin typeface="Sylfaen" panose="010A0502050306030303" pitchFamily="18" charset="0"/>
              </a:rPr>
              <a:t/>
            </a:r>
            <a:br>
              <a:rPr lang="en-US" sz="1400" dirty="0">
                <a:latin typeface="Sylfaen" panose="010A0502050306030303" pitchFamily="18" charset="0"/>
              </a:rPr>
            </a:br>
            <a:r>
              <a:rPr lang="ka-GE" sz="1400" dirty="0">
                <a:latin typeface="Sylfaen" panose="010A0502050306030303" pitchFamily="18" charset="0"/>
              </a:rPr>
              <a:t> </a:t>
            </a:r>
            <a:r>
              <a:rPr lang="en-US" sz="1400" dirty="0">
                <a:latin typeface="Sylfaen" panose="010A0502050306030303" pitchFamily="18" charset="0"/>
              </a:rPr>
              <a:t/>
            </a:r>
            <a:br>
              <a:rPr lang="en-US" sz="1400" dirty="0">
                <a:latin typeface="Sylfaen" panose="010A0502050306030303" pitchFamily="18" charset="0"/>
              </a:rPr>
            </a:br>
            <a:endParaRPr lang="en-US" sz="1400" dirty="0">
              <a:latin typeface="Sylfaen" panose="010A0502050306030303" pitchFamily="18" charset="0"/>
            </a:endParaRPr>
          </a:p>
        </p:txBody>
      </p:sp>
      <p:sp>
        <p:nvSpPr>
          <p:cNvPr id="3" name="Content Placeholder 2"/>
          <p:cNvSpPr>
            <a:spLocks noGrp="1"/>
          </p:cNvSpPr>
          <p:nvPr>
            <p:ph idx="1"/>
          </p:nvPr>
        </p:nvSpPr>
        <p:spPr>
          <a:xfrm>
            <a:off x="609600" y="2743200"/>
            <a:ext cx="8077200" cy="3505206"/>
          </a:xfrm>
        </p:spPr>
        <p:txBody>
          <a:bodyPr/>
          <a:lstStyle/>
          <a:p>
            <a:r>
              <a:rPr lang="ka-GE" dirty="0"/>
              <a:t> ადგილობრივი ბიუჯეტიდან 2017  წელს ფახულანის გზის რეაბილიტაციის სამუშაოების ნაწილობრივ დაფარვის მიზნით გამოყოფილია 210000 ლარი, შიდა გზების მოვლაზე გაიხარჯა 25950 ლარი.</a:t>
            </a:r>
            <a:endParaRPr lang="en-US" dirty="0"/>
          </a:p>
        </p:txBody>
      </p:sp>
    </p:spTree>
    <p:extLst>
      <p:ext uri="{BB962C8B-B14F-4D97-AF65-F5344CB8AC3E}">
        <p14:creationId xmlns:p14="http://schemas.microsoft.com/office/powerpoint/2010/main" val="4227578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600" dirty="0">
                <a:latin typeface="Sylfaen" panose="010A0502050306030303" pitchFamily="18" charset="0"/>
              </a:rPr>
              <a:t>ადგილობრივი ბიუჯეტით:</a:t>
            </a:r>
            <a:r>
              <a:rPr lang="en-US" sz="1600" dirty="0">
                <a:latin typeface="Sylfaen" panose="010A0502050306030303" pitchFamily="18" charset="0"/>
              </a:rPr>
              <a:t/>
            </a:r>
            <a:br>
              <a:rPr lang="en-US" sz="1600" dirty="0">
                <a:latin typeface="Sylfaen" panose="010A0502050306030303" pitchFamily="18" charset="0"/>
              </a:rPr>
            </a:br>
            <a:r>
              <a:rPr lang="ka-GE" sz="1600" dirty="0">
                <a:latin typeface="Sylfaen" panose="010A0502050306030303" pitchFamily="18" charset="0"/>
              </a:rPr>
              <a:t>სტიქიის შედეგად დაზარალებულ(სახლდამწვარი) 11 ოჯახს ჩაერიცხა 24800  ლარი</a:t>
            </a:r>
            <a:r>
              <a:rPr lang="en-US" sz="1600" dirty="0">
                <a:latin typeface="Sylfaen" panose="010A0502050306030303" pitchFamily="18" charset="0"/>
              </a:rPr>
              <a:t/>
            </a:r>
            <a:br>
              <a:rPr lang="en-US" sz="1600" dirty="0">
                <a:latin typeface="Sylfaen" panose="010A0502050306030303" pitchFamily="18" charset="0"/>
              </a:rPr>
            </a:br>
            <a:r>
              <a:rPr lang="ka-GE" sz="1600" dirty="0">
                <a:latin typeface="Sylfaen" panose="010A0502050306030303" pitchFamily="18" charset="0"/>
              </a:rPr>
              <a:t>სტიქიის შედეგად (დიდთოვლობა)ორ ოჯახს ჩაერიცხა დანგრეული სახურავის აღსადგენად 2500 ლარი.</a:t>
            </a:r>
            <a:r>
              <a:rPr lang="en-US" sz="1600" dirty="0">
                <a:latin typeface="Sylfaen" panose="010A0502050306030303" pitchFamily="18" charset="0"/>
              </a:rPr>
              <a:t/>
            </a:r>
            <a:br>
              <a:rPr lang="en-US" sz="1600" dirty="0">
                <a:latin typeface="Sylfaen" panose="010A0502050306030303" pitchFamily="18" charset="0"/>
              </a:rPr>
            </a:br>
            <a:r>
              <a:rPr lang="ka-GE" sz="1600" dirty="0">
                <a:latin typeface="Sylfaen" panose="010A0502050306030303" pitchFamily="18" charset="0"/>
              </a:rPr>
              <a:t>სტიქიით დაზარალებულ ერთ ოჯახს სახლსი მისასვლელი ხიდ-ბოგირის  აღსადგენად ჩაერიცხა 3673 ლარი.</a:t>
            </a:r>
            <a:r>
              <a:rPr lang="en-US" sz="1600" dirty="0">
                <a:latin typeface="Sylfaen" panose="010A0502050306030303" pitchFamily="18" charset="0"/>
              </a:rPr>
              <a:t/>
            </a:r>
            <a:br>
              <a:rPr lang="en-US" sz="1600" dirty="0">
                <a:latin typeface="Sylfaen" panose="010A0502050306030303" pitchFamily="18" charset="0"/>
              </a:rPr>
            </a:br>
            <a:endParaRPr lang="en-US" sz="1600" dirty="0">
              <a:latin typeface="Sylfaen" panose="010A0502050306030303" pitchFamily="18" charset="0"/>
            </a:endParaRPr>
          </a:p>
        </p:txBody>
      </p:sp>
      <p:sp>
        <p:nvSpPr>
          <p:cNvPr id="3" name="Content Placeholder 2"/>
          <p:cNvSpPr>
            <a:spLocks noGrp="1"/>
          </p:cNvSpPr>
          <p:nvPr>
            <p:ph idx="1"/>
          </p:nvPr>
        </p:nvSpPr>
        <p:spPr>
          <a:xfrm>
            <a:off x="228600" y="2590800"/>
            <a:ext cx="8763000" cy="3810000"/>
          </a:xfrm>
        </p:spPr>
        <p:txBody>
          <a:bodyPr>
            <a:normAutofit lnSpcReduction="10000"/>
          </a:bodyPr>
          <a:lstStyle/>
          <a:p>
            <a:pPr lvl="0"/>
            <a:r>
              <a:rPr lang="ka-GE" dirty="0"/>
              <a:t>სტიქიით დაზარალებულ 79 ოჯახს გადაეცა დროებითი ღონისძიებების სახით ახდილი სახურავის გადასახურავად 8420 ლარის ბრეზენტი.</a:t>
            </a:r>
            <a:endParaRPr lang="en-US" dirty="0"/>
          </a:p>
          <a:p>
            <a:pPr lvl="0"/>
            <a:r>
              <a:rPr lang="ka-GE" dirty="0"/>
              <a:t>ჯგალის ადმინისტრაციულ ერთეულში გია კვარაცხელიაზე გაცემულია სტიქიით მიყენებული ზარალის აღსადგენად 7000 ლარი.</a:t>
            </a:r>
            <a:endParaRPr lang="en-US" dirty="0"/>
          </a:p>
          <a:p>
            <a:pPr lvl="0"/>
            <a:r>
              <a:rPr lang="ka-GE" dirty="0"/>
              <a:t>ქ.ჯვარის მცხოვრებ ტარიელ ჭანტურიას სტიქიით მიყენებული ზარალის აღსადგენად ჩაერიცხა 4000 ლარი.</a:t>
            </a:r>
            <a:endParaRPr lang="en-US" dirty="0"/>
          </a:p>
          <a:p>
            <a:pPr lvl="0"/>
            <a:r>
              <a:rPr lang="ka-GE" dirty="0"/>
              <a:t>მედანის თემში მცხოვრებ დათო მიქავას გადაეცა სტიქიის შედეგების სალიკვიდაციოდ სახურავი 1800 ლარის.</a:t>
            </a:r>
            <a:endParaRPr lang="en-US" dirty="0"/>
          </a:p>
          <a:p>
            <a:pPr lvl="0"/>
            <a:r>
              <a:rPr lang="ka-GE" dirty="0"/>
              <a:t>საჩინოს თემში ბადრი ძაძამიას ჩაერიცხა სთიქიის შედეგად დაზიანებული საცხოვრებელი სახლის აღსადგენად 5000 ლარი.</a:t>
            </a:r>
            <a:endParaRPr lang="en-US" dirty="0"/>
          </a:p>
          <a:p>
            <a:endParaRPr lang="en-US" dirty="0"/>
          </a:p>
        </p:txBody>
      </p:sp>
    </p:spTree>
    <p:extLst>
      <p:ext uri="{BB962C8B-B14F-4D97-AF65-F5344CB8AC3E}">
        <p14:creationId xmlns:p14="http://schemas.microsoft.com/office/powerpoint/2010/main" val="331579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pic>
        <p:nvPicPr>
          <p:cNvPr id="4" name="Рисунок 3" descr="get_img.jpeg"/>
          <p:cNvPicPr>
            <a:picLocks noChangeAspect="1"/>
          </p:cNvPicPr>
          <p:nvPr/>
        </p:nvPicPr>
        <p:blipFill>
          <a:blip r:embed="rId2"/>
          <a:stretch>
            <a:fillRect/>
          </a:stretch>
        </p:blipFill>
        <p:spPr>
          <a:xfrm>
            <a:off x="0" y="2362200"/>
            <a:ext cx="9144000" cy="4648200"/>
          </a:xfrm>
          <a:prstGeom prst="rect">
            <a:avLst/>
          </a:prstGeom>
        </p:spPr>
      </p:pic>
      <p:sp>
        <p:nvSpPr>
          <p:cNvPr id="2" name="Title 1"/>
          <p:cNvSpPr>
            <a:spLocks noGrp="1"/>
          </p:cNvSpPr>
          <p:nvPr>
            <p:ph type="title"/>
          </p:nvPr>
        </p:nvSpPr>
        <p:spPr>
          <a:xfrm>
            <a:off x="381000" y="76200"/>
            <a:ext cx="8229600" cy="1676400"/>
          </a:xfrm>
        </p:spPr>
        <p:txBody>
          <a:bodyPr>
            <a:normAutofit/>
          </a:bodyPr>
          <a:lstStyle/>
          <a:p>
            <a:pPr algn="ctr"/>
            <a:r>
              <a:rPr lang="ru-RU" dirty="0" smtClean="0"/>
              <a:t/>
            </a:r>
            <a:br>
              <a:rPr lang="ru-RU" dirty="0" smtClean="0"/>
            </a:br>
            <a:r>
              <a:rPr lang="ka-GE" b="1" dirty="0" smtClean="0"/>
              <a:t> </a:t>
            </a:r>
            <a:r>
              <a:rPr lang="en-US" sz="2200" b="1" dirty="0" smtClean="0">
                <a:solidFill>
                  <a:srgbClr val="92D050"/>
                </a:solidFill>
              </a:rPr>
              <a:t> </a:t>
            </a:r>
            <a:endParaRPr lang="en-US" dirty="0"/>
          </a:p>
        </p:txBody>
      </p:sp>
      <p:sp>
        <p:nvSpPr>
          <p:cNvPr id="3" name="Content Placeholder 2"/>
          <p:cNvSpPr>
            <a:spLocks noGrp="1"/>
          </p:cNvSpPr>
          <p:nvPr>
            <p:ph idx="1"/>
          </p:nvPr>
        </p:nvSpPr>
        <p:spPr>
          <a:xfrm>
            <a:off x="457200" y="381000"/>
            <a:ext cx="8229600" cy="5760720"/>
          </a:xfrm>
        </p:spPr>
        <p:txBody>
          <a:bodyPr/>
          <a:lstStyle/>
          <a:p>
            <a:pPr>
              <a:buNone/>
            </a:pPr>
            <a:r>
              <a:rPr lang="en-US" dirty="0" smtClean="0"/>
              <a:t> </a:t>
            </a:r>
            <a:r>
              <a:rPr lang="ka-GE" b="1" dirty="0"/>
              <a:t>მუნიციპალიტეტის გამგეობის ეკონომიკის განვითარების, სტატისტიკისა და ქონების მართვის სამსახურის მიერ 2016 -- 2017 წელს გაწეული მუშაობის შესახებ.</a:t>
            </a:r>
            <a:r>
              <a:rPr lang="en-US" b="1" dirty="0">
                <a:solidFill>
                  <a:srgbClr val="92D050"/>
                </a:solidFill>
                <a:latin typeface="Sylfaen" pitchFamily="18" charset="0"/>
              </a:rPr>
              <a:t> </a:t>
            </a:r>
            <a:endParaRPr lang="en-US" b="1" dirty="0" smtClean="0">
              <a:solidFill>
                <a:srgbClr val="92D050"/>
              </a:solidFill>
              <a:latin typeface="Sylfaen" pitchFamily="18" charset="0"/>
            </a:endParaRPr>
          </a:p>
          <a:p>
            <a:pPr>
              <a:buNone/>
            </a:pPr>
            <a:r>
              <a:rPr lang="ka-GE" sz="1600" dirty="0"/>
              <a:t>მომზადდა მასალები და გაეგზავნა  სახელმწიფო ქონების ეროვნული სააგენტოს მუნიციპალიტეტის ტერიტორიაზე არსებული უძრავი ქონების საკუთრებაში გადაცემის თაობაზე:  ქ. წალენჯიხა სალიას ქუჩაზე მდებარე 29 კვმ, რუსთაველის ქუჩაზე მდებარე 50კვმ, კვარაცხელიას ქუჩაზე მდებარე 169 კვმ, თბილისის ქუჩაზე მდებარე  423 კვმ, მაიაკოვსლის ქუჩაზე მდებარე 472 კვმ, თამარ-მეფის ქუჩაზე 500 კვმ, რუსთაველის ქუჩაზე 103 კვმ, ჯვარის ადმინისტრაციულ ერთეულში მდებარე 383 კვმ,  377,4 კვმ, 746,6 კვმ 600 კვმ, 80 კვმ, 105 კვმ, 50კვმ, 200 კვმ, მუჟავას ადმინისტრაციულ ერთეულში მდებარე 625 კვმ, 50კვმ,  ლიის ადმინისტრაციულ ერთეულში მდებარე 145 კვმ, 95 კვმ, ჯგალის ადმინისტრაციულ ერთეულში მდებარე 95 კვმ, ჭალეს ადმინისტრაციულ ერთეულში მდებარე 2500 კვმ არა ს/ს დანიშნულების მიწის ნაკვეთებზე</a:t>
            </a:r>
            <a:endParaRPr lang="en-US" sz="1600" b="1" dirty="0" smtClean="0">
              <a:solidFill>
                <a:srgbClr val="92D050"/>
              </a:solidFill>
              <a:latin typeface="Sylfaen" pitchFamily="18" charset="0"/>
            </a:endParaRP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676400"/>
          </a:xfrm>
        </p:spPr>
        <p:txBody>
          <a:bodyPr>
            <a:normAutofit fontScale="90000"/>
          </a:bodyPr>
          <a:lstStyle/>
          <a:p>
            <a:pPr algn="ctr"/>
            <a:r>
              <a:rPr lang="ru-RU" dirty="0" smtClean="0"/>
              <a:t/>
            </a:r>
            <a:br>
              <a:rPr lang="ru-RU" dirty="0" smtClean="0"/>
            </a:br>
            <a:r>
              <a:rPr lang="ka-GE" b="1" dirty="0" smtClean="0"/>
              <a:t> </a:t>
            </a:r>
            <a:r>
              <a:rPr lang="ka-GE" sz="2700" b="1" dirty="0" smtClean="0">
                <a:solidFill>
                  <a:srgbClr val="92D050"/>
                </a:solidFill>
              </a:rPr>
              <a:t>იჯარით სარგებლობაში  გაიცა მუნიციპალიტეტის საკუთრების შემდეგი ქონება:</a:t>
            </a:r>
            <a:r>
              <a:rPr lang="ru-RU" dirty="0" smtClean="0"/>
              <a:t/>
            </a:r>
            <a:br>
              <a:rPr lang="ru-RU" dirty="0" smtClean="0"/>
            </a:br>
            <a:endParaRPr lang="en-US" dirty="0"/>
          </a:p>
        </p:txBody>
      </p:sp>
      <p:sp>
        <p:nvSpPr>
          <p:cNvPr id="3" name="Content Placeholder 2"/>
          <p:cNvSpPr>
            <a:spLocks noGrp="1"/>
          </p:cNvSpPr>
          <p:nvPr>
            <p:ph idx="1"/>
          </p:nvPr>
        </p:nvSpPr>
        <p:spPr>
          <a:xfrm>
            <a:off x="0" y="1935480"/>
            <a:ext cx="9144000" cy="4922520"/>
          </a:xfrm>
        </p:spPr>
        <p:txBody>
          <a:bodyPr>
            <a:normAutofit/>
          </a:bodyPr>
          <a:lstStyle/>
          <a:p>
            <a:pPr lvl="0">
              <a:buFont typeface="Wingdings" pitchFamily="2" charset="2"/>
              <a:buChar char="Ø"/>
            </a:pPr>
            <a:r>
              <a:rPr lang="ka-GE" b="1" dirty="0" smtClean="0">
                <a:solidFill>
                  <a:srgbClr val="92D050"/>
                </a:solidFill>
              </a:rPr>
              <a:t> </a:t>
            </a:r>
            <a:endParaRPr lang="ru-RU" b="1" dirty="0" smtClean="0">
              <a:solidFill>
                <a:srgbClr val="92D050"/>
              </a:solidFill>
            </a:endParaRPr>
          </a:p>
          <a:p>
            <a:pPr>
              <a:buNone/>
            </a:pPr>
            <a:r>
              <a:rPr lang="ka-GE" dirty="0"/>
              <a:t>გაიცა იჯარით სარგებლობის უფლებით ჯგალის ადმინისტრაციულ ერთეულში მდებარე ყოფილი საყოფაცხოვრებო მომსახურების შენობაში არსებული 15 კვმ არა საცხოვრებელი ფართი,           საჩინოს ადმინისტრაციულ ერთეულში მდებარე ყოფილი ამბულატორიის შენობაში არსებული 10 კვმ არა საცხოვრებელი ფართი. გამგეობის ადმინისტრაციის  ძველ შენობაში არსებული 12 კვმ არა საცხოვრებელი ფართი,  ლიის ადმინისტრაციულ ერთეულში მდებარე 16700 კვმ და 10000 კვმ ს/ს დანიშნულების მიწის ნაკვეთები,. ქ. ჯვარში მდებარე 110 კვმ არა ს/ს დანიშნულების მიწის ნაკვეთი.  მჟავას ადმინისტრაციულ ერთეულში მდებარე 1000 კვმ არა ს/ს დანიშნულების მიწის ნაკვეთი.  ქ. წალენჯიხა წმინდა-ნინოს ქუჩაზე მდებარე ყოფილი სპორტის სასტუმროს შენობაში არსებული 73 კვმ, 30 კვმ, 54,4 კვმ არა საცხოვრებელი ფართები. ქ. წალენჯიხა გამსახურდიას ქუჩაზე მდებარე 79 კვმ არა საცხოვრებელი ფართი.    </a:t>
            </a:r>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sz="3100" dirty="0">
                <a:latin typeface="Sylfaen" panose="010A0502050306030303" pitchFamily="18" charset="0"/>
              </a:rPr>
              <a:t>დღეისათვის  მუნიციპალიტეტის საკუთრების უძრავ ქონებით სარგებლობაზე საიჯარო ხელშეკრულება გაფორმებულია 22  მოიჯარეზე, საიდანაც შემოსულმა თანხამ შეადგინა  </a:t>
            </a:r>
            <a:r>
              <a:rPr lang="en-US" sz="3100" dirty="0">
                <a:latin typeface="Sylfaen" panose="010A0502050306030303" pitchFamily="18" charset="0"/>
              </a:rPr>
              <a:t>30565</a:t>
            </a:r>
            <a:r>
              <a:rPr lang="ka-GE" sz="3100" dirty="0">
                <a:latin typeface="Sylfaen" panose="010A0502050306030303" pitchFamily="18" charset="0"/>
              </a:rPr>
              <a:t>  ლარი. </a:t>
            </a:r>
            <a:r>
              <a:rPr lang="en-US" sz="3100" dirty="0">
                <a:latin typeface="Sylfaen" panose="010A0502050306030303" pitchFamily="18" charset="0"/>
              </a:rPr>
              <a:t/>
            </a:r>
            <a:br>
              <a:rPr lang="en-US" sz="3100" dirty="0">
                <a:latin typeface="Sylfaen" panose="010A0502050306030303" pitchFamily="18" charset="0"/>
              </a:rPr>
            </a:br>
            <a:r>
              <a:rPr lang="en-US" sz="2000" b="1" dirty="0" smtClean="0">
                <a:solidFill>
                  <a:srgbClr val="92D050"/>
                </a:solidFill>
              </a:rPr>
              <a:t> </a:t>
            </a:r>
            <a:endParaRPr lang="en-US" sz="2000" dirty="0"/>
          </a:p>
        </p:txBody>
      </p:sp>
      <p:sp>
        <p:nvSpPr>
          <p:cNvPr id="3" name="Content Placeholder 2"/>
          <p:cNvSpPr>
            <a:spLocks noGrp="1"/>
          </p:cNvSpPr>
          <p:nvPr>
            <p:ph idx="1"/>
          </p:nvPr>
        </p:nvSpPr>
        <p:spPr>
          <a:xfrm>
            <a:off x="381000" y="3124200"/>
            <a:ext cx="8229600" cy="3733800"/>
          </a:xfrm>
        </p:spPr>
        <p:txBody>
          <a:bodyPr/>
          <a:lstStyle/>
          <a:p>
            <a:pPr lvl="0" algn="just">
              <a:buFont typeface="Wingdings" pitchFamily="2" charset="2"/>
              <a:buChar char="Ø"/>
            </a:pPr>
            <a:r>
              <a:rPr lang="ru-RU" dirty="0" smtClean="0"/>
              <a:t> </a:t>
            </a:r>
            <a:r>
              <a:rPr lang="ka-GE" sz="2000" dirty="0" smtClean="0">
                <a:solidFill>
                  <a:srgbClr val="92D050"/>
                </a:solidFill>
              </a:rPr>
              <a:t> </a:t>
            </a:r>
            <a:endParaRPr lang="ru-RU" sz="2000" dirty="0" smtClean="0">
              <a:solidFill>
                <a:srgbClr val="92D050"/>
              </a:solidFill>
            </a:endParaRPr>
          </a:p>
          <a:p>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algn="ctr"/>
            <a:r>
              <a:rPr lang="ka-GE" sz="2400" b="1" dirty="0" smtClean="0">
                <a:solidFill>
                  <a:srgbClr val="92D050"/>
                </a:solidFill>
              </a:rPr>
              <a:t>ჩატარდა აუქციონი არა ს/ს დანიშნულების მიწის ნაკვეთების  და პრივატიზებულ იქნა:</a:t>
            </a:r>
            <a:r>
              <a:rPr lang="ru-RU" sz="2400" dirty="0" smtClean="0"/>
              <a:t/>
            </a:r>
            <a:br>
              <a:rPr lang="ru-RU" sz="2400" dirty="0" smtClean="0"/>
            </a:br>
            <a:r>
              <a:rPr lang="ka-GE" sz="2400" b="1" dirty="0" smtClean="0"/>
              <a:t> </a:t>
            </a:r>
            <a:r>
              <a:rPr lang="ru-RU" sz="2400" dirty="0" smtClean="0"/>
              <a:t/>
            </a:r>
            <a:br>
              <a:rPr lang="ru-RU" sz="2400" dirty="0" smtClean="0"/>
            </a:br>
            <a:endParaRPr lang="en-US" sz="2400" dirty="0"/>
          </a:p>
        </p:txBody>
      </p:sp>
      <p:sp>
        <p:nvSpPr>
          <p:cNvPr id="3" name="Content Placeholder 2"/>
          <p:cNvSpPr>
            <a:spLocks noGrp="1"/>
          </p:cNvSpPr>
          <p:nvPr>
            <p:ph idx="1"/>
          </p:nvPr>
        </p:nvSpPr>
        <p:spPr>
          <a:xfrm>
            <a:off x="0" y="2514600"/>
            <a:ext cx="9144000" cy="5257800"/>
          </a:xfrm>
        </p:spPr>
        <p:txBody>
          <a:bodyPr/>
          <a:lstStyle/>
          <a:p>
            <a:r>
              <a:rPr lang="ka-GE" dirty="0"/>
              <a:t>ჩატარდა საჯარო  აუქციონი, სადაც გამოტანილი იყო მუნიციპალიტეტის საკუთრებაში არსებული 8 ობიექტი. პრივატიზებულ იქნა უძრავი ქონება 6, მოძრავი  ქონება 2---ქ. წალენჯიხა წმინდა-ნინოს ქუჩაზე მდებარე 267 კვმ, ლიის და ფახულანის ადმინისტრაციულ ერთეულში მდებარე 42კვმ და 110 კვმ, ქ. წალენჯიხა კვარაცხელიას ქუჩაზე მდებარე 76 კვმ, ქ. ჯვარი საჯაიას ქუჩაზე მდებარე 61 კვმ და რუსთაველის ქუჩაზე მდებარე 75 კვმ  არა ს/ს დანიშნულების მიწის ნაკვეთები. ასევე საჩინოს დაწყებითი სკოლის შენობის დაშლის შედეგად მიღებული საშენი მასალა და ა/მ მერსედეს </a:t>
            </a:r>
            <a:r>
              <a:rPr lang="ka-GE" dirty="0" smtClean="0"/>
              <a:t>ბენსი</a:t>
            </a:r>
            <a:r>
              <a:rPr lang="ka-GE" dirty="0"/>
              <a:t>. შემოსულმა თანხამ  შეადგინა  69650 ლარი.</a:t>
            </a:r>
            <a:endParaRPr lang="en-US" dirty="0"/>
          </a:p>
          <a:p>
            <a:endParaRPr lang="en-US"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33400"/>
            <a:ext cx="9144000" cy="6324600"/>
          </a:xfrm>
        </p:spPr>
        <p:txBody>
          <a:bodyPr>
            <a:prstTxWarp prst="textTriangleInverted">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endParaRPr lang="ka-GE"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buNone/>
            </a:pPr>
            <a:r>
              <a:rPr lang="ka-GE" sz="2400" b="1" cap="all" dirty="0" smtClean="0">
                <a:ln w="0"/>
                <a:solidFill>
                  <a:srgbClr val="92D050"/>
                </a:solidFill>
                <a:effectLst>
                  <a:glow rad="228600">
                    <a:schemeClr val="accent6">
                      <a:satMod val="175000"/>
                      <a:alpha val="40000"/>
                    </a:schemeClr>
                  </a:glow>
                  <a:reflection blurRad="12700" stA="50000" endPos="50000" dist="5000" dir="5400000" sy="-100000" rotWithShape="0"/>
                </a:effectLst>
              </a:rPr>
              <a:t>გმადლობთ ყურადღებისათვის</a:t>
            </a:r>
            <a:endParaRPr lang="ru-RU" sz="2400" b="1" cap="all" dirty="0" smtClean="0">
              <a:ln w="0"/>
              <a:solidFill>
                <a:srgbClr val="92D050"/>
              </a:solidFill>
              <a:effectLst>
                <a:glow rad="228600">
                  <a:schemeClr val="accent6">
                    <a:satMod val="175000"/>
                    <a:alpha val="40000"/>
                  </a:schemeClr>
                </a:glow>
                <a:reflection blurRad="12700" stA="50000" endPos="50000" dist="5000" dir="5400000" sy="-100000" rotWithShape="0"/>
              </a:effectLst>
            </a:endParaRPr>
          </a:p>
          <a:p>
            <a:pPr algn="ctr">
              <a:buNone/>
            </a:pPr>
            <a:endParaRPr lang="ka-GE"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buNone/>
            </a:pPr>
            <a:r>
              <a:rPr lang="ka-GE"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a:p>
            <a:pPr algn="ctr">
              <a:buNone/>
            </a:pPr>
            <a:endParaRPr lang="ka-GE"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buNone/>
            </a:pPr>
            <a:endParaRPr lang="ka-GE" b="1" cap="all" dirty="0" smtClean="0">
              <a:ln w="0"/>
              <a:solidFill>
                <a:srgbClr val="CCFFFF"/>
              </a:solidFill>
              <a:effectLst>
                <a:reflection blurRad="12700" stA="50000" endPos="50000" dist="5000" dir="5400000" sy="-100000" rotWithShape="0"/>
              </a:effectLst>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0"/>
            <a:ext cx="4191000" cy="3429000"/>
          </a:xfrm>
          <a:ln>
            <a:solidFill>
              <a:schemeClr val="bg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0"/>
            <a:ext cx="4724400" cy="3429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505200"/>
            <a:ext cx="8991600" cy="3352800"/>
          </a:xfrm>
          <a:prstGeom prst="rect">
            <a:avLst/>
          </a:prstGeom>
        </p:spPr>
      </p:pic>
    </p:spTree>
    <p:extLst>
      <p:ext uri="{BB962C8B-B14F-4D97-AF65-F5344CB8AC3E}">
        <p14:creationId xmlns:p14="http://schemas.microsoft.com/office/powerpoint/2010/main" val="2355972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0"/>
            <a:ext cx="4495800" cy="3886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0"/>
            <a:ext cx="4267200" cy="3886200"/>
          </a:xfrm>
          <a:prstGeom prst="rect">
            <a:avLst/>
          </a:prstGeom>
        </p:spPr>
      </p:pic>
      <p:sp>
        <p:nvSpPr>
          <p:cNvPr id="7" name="Rectangle 6"/>
          <p:cNvSpPr/>
          <p:nvPr/>
        </p:nvSpPr>
        <p:spPr>
          <a:xfrm>
            <a:off x="152400" y="2274838"/>
            <a:ext cx="8839200" cy="1200329"/>
          </a:xfrm>
          <a:prstGeom prst="rect">
            <a:avLst/>
          </a:prstGeom>
        </p:spPr>
        <p:txBody>
          <a:bodyPr wrap="square">
            <a:spAutoFit/>
          </a:bodyPr>
          <a:lstStyle/>
          <a:p>
            <a:pPr marL="409575" marR="0" algn="just">
              <a:spcBef>
                <a:spcPts val="0"/>
              </a:spcBef>
              <a:spcAft>
                <a:spcPts val="0"/>
              </a:spcAft>
            </a:pP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ღირებულება</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შეადგენს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84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ათას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625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ლარს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ლეშამგეს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უბნის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საბავშვო</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ბაღის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სრული</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რეაბილიტაცია</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დასრულდება</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2018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წლის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მარტის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ბოლოს</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ახალი</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საბავშვო</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ბაღი</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გათვლილია</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40-50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აღსაზრდელზე</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სამუშაოებზე</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დასაქმებულია</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ადგილობრივი</a:t>
            </a:r>
            <a:r>
              <a:rPr lang="ru-RU" b="1"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b="1" dirty="0">
                <a:solidFill>
                  <a:srgbClr val="1D2129"/>
                </a:solidFill>
                <a:latin typeface="Sylfaen" panose="010A0502050306030303" pitchFamily="18" charset="0"/>
                <a:ea typeface="Calibri" panose="020F0502020204030204" pitchFamily="34" charset="0"/>
                <a:cs typeface="Sylfaen" panose="010A0502050306030303" pitchFamily="18" charset="0"/>
              </a:rPr>
              <a:t>მუშახელი</a:t>
            </a:r>
            <a:r>
              <a:rPr lang="ru-RU" dirty="0">
                <a:solidFill>
                  <a:srgbClr val="1D2129"/>
                </a:solidFill>
                <a:latin typeface="Helvetica" panose="020B0604020202020204" pitchFamily="34" charset="0"/>
                <a:ea typeface="Calibri" panose="020F0502020204030204" pitchFamily="34" charset="0"/>
                <a:cs typeface="Times New Roman" panose="02020603050405020304" pitchFamily="18" charset="0"/>
              </a:rPr>
              <a:t>. </a:t>
            </a:r>
            <a:r>
              <a:rPr lang="ru-RU" dirty="0">
                <a:solidFill>
                  <a:srgbClr val="1D2129"/>
                </a:solidFill>
                <a:latin typeface="Sylfaen" panose="010A0502050306030303" pitchFamily="18" charset="0"/>
                <a:ea typeface="Calibri" panose="020F0502020204030204" pitchFamily="34" charset="0"/>
                <a:cs typeface="Sylfaen" panose="010A0502050306030303" pitchFamily="18" charset="0"/>
              </a:rPr>
              <a:t> </a:t>
            </a:r>
            <a:endParaRPr lang="en-US" sz="2000" dirty="0">
              <a:effectLst/>
              <a:latin typeface="AcadNusx"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886200"/>
            <a:ext cx="8153400" cy="2971800"/>
          </a:xfrm>
          <a:prstGeom prst="rect">
            <a:avLst/>
          </a:prstGeom>
        </p:spPr>
      </p:pic>
    </p:spTree>
    <p:extLst>
      <p:ext uri="{BB962C8B-B14F-4D97-AF65-F5344CB8AC3E}">
        <p14:creationId xmlns:p14="http://schemas.microsoft.com/office/powerpoint/2010/main" val="360986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2718"/>
            <a:ext cx="9067800" cy="1757082"/>
          </a:xfrm>
        </p:spPr>
        <p:txBody>
          <a:bodyPr/>
          <a:lstStyle/>
          <a:p>
            <a:r>
              <a:rPr lang="ka-GE" dirty="0"/>
              <a:t> </a:t>
            </a:r>
            <a:r>
              <a:rPr lang="ka-GE" sz="1800" dirty="0">
                <a:latin typeface="Sylfaen" panose="010A0502050306030303" pitchFamily="18" charset="0"/>
              </a:rPr>
              <a:t>მიმდინარეობს   </a:t>
            </a:r>
            <a:r>
              <a:rPr lang="ru-RU" sz="1800" dirty="0">
                <a:latin typeface="Sylfaen" panose="010A0502050306030303" pitchFamily="18" charset="0"/>
              </a:rPr>
              <a:t>წალენჯიხის</a:t>
            </a:r>
            <a:r>
              <a:rPr lang="ka-GE" sz="1800" dirty="0">
                <a:latin typeface="Sylfaen" panose="010A0502050306030303" pitchFamily="18" charset="0"/>
              </a:rPr>
              <a:t>  </a:t>
            </a:r>
            <a:r>
              <a:rPr lang="ru-RU" sz="1800" dirty="0">
                <a:latin typeface="Sylfaen" panose="010A0502050306030303" pitchFamily="18" charset="0"/>
              </a:rPr>
              <a:t> #1 საბავშვო ბაღის სრული რეაბილიტაცია</a:t>
            </a:r>
            <a:r>
              <a:rPr lang="ka-GE" sz="1800" dirty="0">
                <a:latin typeface="Sylfaen" panose="010A0502050306030303" pitchFamily="18" charset="0"/>
              </a:rPr>
              <a:t>,           </a:t>
            </a:r>
            <a:r>
              <a:rPr lang="ru-RU" sz="1800" dirty="0">
                <a:latin typeface="Sylfaen" panose="010A0502050306030303" pitchFamily="18" charset="0"/>
              </a:rPr>
              <a:t>შემსყიდველი გახლავთ საქართველოს მუნიციპალური განვითარების ფონდი სამუშაოებს ასრულებს ტენდერში გამარჯვებული სამშენებლო კომპანია </a:t>
            </a:r>
            <a:r>
              <a:rPr lang="ka-GE" sz="1800" dirty="0">
                <a:latin typeface="Sylfaen" panose="010A0502050306030303" pitchFamily="18" charset="0"/>
              </a:rPr>
              <a:t>   </a:t>
            </a:r>
            <a:r>
              <a:rPr lang="ru-RU" sz="1800" dirty="0">
                <a:latin typeface="Sylfaen" panose="010A0502050306030303" pitchFamily="18" charset="0"/>
              </a:rPr>
              <a:t>სამშენებლო სამუშაოების საპროექტო ღირებულება შეადგენს 330 000 ლარს.  </a:t>
            </a:r>
            <a:r>
              <a:rPr lang="en-US" sz="1800" dirty="0">
                <a:latin typeface="Sylfaen" panose="010A0502050306030303" pitchFamily="18" charset="0"/>
              </a:rPr>
              <a:t/>
            </a:r>
            <a:br>
              <a:rPr lang="en-US" sz="1800" dirty="0">
                <a:latin typeface="Sylfaen" panose="010A0502050306030303" pitchFamily="18" charset="0"/>
              </a:rPr>
            </a:br>
            <a:r>
              <a:rPr lang="ka-GE" sz="1800" dirty="0">
                <a:latin typeface="Sylfaen" panose="010A0502050306030303" pitchFamily="18" charset="0"/>
              </a:rPr>
              <a:t>      </a:t>
            </a:r>
            <a:endParaRPr lang="en-US" sz="1800" dirty="0">
              <a:latin typeface="Sylfaen" panose="010A0502050306030303"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2057400"/>
            <a:ext cx="4648200" cy="419100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057400"/>
            <a:ext cx="4267200" cy="4191000"/>
          </a:xfrm>
          <a:prstGeom prst="rect">
            <a:avLst/>
          </a:prstGeom>
        </p:spPr>
      </p:pic>
    </p:spTree>
    <p:extLst>
      <p:ext uri="{BB962C8B-B14F-4D97-AF65-F5344CB8AC3E}">
        <p14:creationId xmlns:p14="http://schemas.microsoft.com/office/powerpoint/2010/main" val="335770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1" y="152400"/>
            <a:ext cx="4343400" cy="3962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52400"/>
            <a:ext cx="4639408" cy="3962400"/>
          </a:xfrm>
          <a:prstGeom prst="rect">
            <a:avLst/>
          </a:prstGeom>
        </p:spPr>
      </p:pic>
    </p:spTree>
    <p:extLst>
      <p:ext uri="{BB962C8B-B14F-4D97-AF65-F5344CB8AC3E}">
        <p14:creationId xmlns:p14="http://schemas.microsoft.com/office/powerpoint/2010/main" val="1086865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ru-RU" sz="1400" dirty="0">
                <a:latin typeface="Sylfaen" panose="010A0502050306030303" pitchFamily="18" charset="0"/>
              </a:rPr>
              <a:t>წალენჯიხის მუნიციპალიტეტის  მიქავასა და ჯგალ</a:t>
            </a:r>
            <a:r>
              <a:rPr lang="ka-GE" sz="1400" dirty="0">
                <a:latin typeface="Sylfaen" panose="010A0502050306030303" pitchFamily="18" charset="0"/>
              </a:rPr>
              <a:t>ის  ადმინისტრაციულ ერთეულებში  </a:t>
            </a:r>
            <a:r>
              <a:rPr lang="ru-RU" sz="1400" dirty="0">
                <a:latin typeface="Sylfaen" panose="010A0502050306030303" pitchFamily="18" charset="0"/>
              </a:rPr>
              <a:t>აქტიურად </a:t>
            </a:r>
            <a:r>
              <a:rPr lang="ka-GE" sz="1400" dirty="0">
                <a:latin typeface="Sylfaen" panose="010A0502050306030303" pitchFamily="18" charset="0"/>
              </a:rPr>
              <a:t>მიმდინარეობს   </a:t>
            </a:r>
            <a:r>
              <a:rPr lang="ru-RU" sz="1400" dirty="0">
                <a:latin typeface="Sylfaen" panose="010A0502050306030303" pitchFamily="18" charset="0"/>
              </a:rPr>
              <a:t>ახალი საბავშვო ბაღების მშენებლობა.  მიქავასა და ჯგალის საბავშვო ბაღების მშენებლობისთვის 773 500 ლარი იხარჯება და ის რეგიონებში განსახორციელებელი პროექტების ფონდის დაფინანსებით </a:t>
            </a:r>
            <a:r>
              <a:rPr lang="ru-RU" sz="1400" dirty="0" smtClean="0">
                <a:latin typeface="Sylfaen" panose="010A0502050306030303" pitchFamily="18" charset="0"/>
              </a:rPr>
              <a:t>ხორციელდება</a:t>
            </a:r>
            <a:r>
              <a:rPr lang="ru-RU" sz="1400" dirty="0"/>
              <a:t>.  </a:t>
            </a:r>
            <a:endParaRPr lang="en-US" sz="1400" dirty="0"/>
          </a:p>
        </p:txBody>
      </p:sp>
      <p:sp>
        <p:nvSpPr>
          <p:cNvPr id="3" name="Content Placeholder 2"/>
          <p:cNvSpPr>
            <a:spLocks noGrp="1"/>
          </p:cNvSpPr>
          <p:nvPr>
            <p:ph idx="1"/>
          </p:nvPr>
        </p:nvSpPr>
        <p:spPr>
          <a:xfrm>
            <a:off x="0" y="2133600"/>
            <a:ext cx="4724400" cy="4572000"/>
          </a:xfrm>
        </p:spPr>
        <p:txBody>
          <a:bodyPr/>
          <a:lstStyle/>
          <a:p>
            <a:r>
              <a:rPr lang="ka-GE"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3600"/>
            <a:ext cx="4724400" cy="4572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133600"/>
            <a:ext cx="4419600" cy="4572000"/>
          </a:xfrm>
          <a:prstGeom prst="rect">
            <a:avLst/>
          </a:prstGeom>
        </p:spPr>
      </p:pic>
    </p:spTree>
    <p:extLst>
      <p:ext uri="{BB962C8B-B14F-4D97-AF65-F5344CB8AC3E}">
        <p14:creationId xmlns:p14="http://schemas.microsoft.com/office/powerpoint/2010/main" val="172376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1600" dirty="0">
                <a:latin typeface="Sylfaen" panose="010A0502050306030303" pitchFamily="18" charset="0"/>
              </a:rPr>
              <a:t>ახალი საბავშვო ბაღის მშენებლობა დაიწყო</a:t>
            </a:r>
            <a:r>
              <a:rPr lang="ka-GE" sz="1600" dirty="0">
                <a:latin typeface="Sylfaen" panose="010A0502050306030303" pitchFamily="18" charset="0"/>
              </a:rPr>
              <a:t>  ქალაქ წალენჯიხაში მაზანდარას  ტერიტორიაზე</a:t>
            </a:r>
            <a:r>
              <a:rPr lang="ru-RU" sz="1600" dirty="0">
                <a:latin typeface="Sylfaen" panose="010A0502050306030303" pitchFamily="18" charset="0"/>
              </a:rPr>
              <a:t>, სამუშაოებს ასრულებს ტენდერში გამარჯვებული კომპანია ქალაქმშენსერვისი, რომლის სახარჯთაღრიცხვო ღირებულება </a:t>
            </a:r>
            <a:r>
              <a:rPr lang="ka-GE" sz="1600" dirty="0" smtClean="0">
                <a:latin typeface="Sylfaen" panose="010A0502050306030303" pitchFamily="18" charset="0"/>
              </a:rPr>
              <a:t> </a:t>
            </a:r>
            <a:r>
              <a:rPr lang="ru-RU" sz="1600" dirty="0" smtClean="0">
                <a:latin typeface="Sylfaen" panose="010A0502050306030303" pitchFamily="18" charset="0"/>
              </a:rPr>
              <a:t>შეადგენს-284800 </a:t>
            </a:r>
            <a:r>
              <a:rPr lang="ru-RU" sz="1600" dirty="0">
                <a:latin typeface="Sylfaen" panose="010A0502050306030303" pitchFamily="18" charset="0"/>
              </a:rPr>
              <a:t>ლარს. პროექტი სრულდება რეგიონული განვითარების პროექტების ფონდის ფარგლებში. </a:t>
            </a:r>
            <a:endParaRPr lang="en-US" sz="1600" dirty="0">
              <a:latin typeface="Sylfaen" panose="010A050205030603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2052638"/>
            <a:ext cx="4572000" cy="450056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052638"/>
            <a:ext cx="4191000" cy="4500562"/>
          </a:xfrm>
          <a:prstGeom prst="rect">
            <a:avLst/>
          </a:prstGeom>
        </p:spPr>
      </p:pic>
    </p:spTree>
    <p:extLst>
      <p:ext uri="{BB962C8B-B14F-4D97-AF65-F5344CB8AC3E}">
        <p14:creationId xmlns:p14="http://schemas.microsoft.com/office/powerpoint/2010/main" val="3351235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600" dirty="0">
                <a:latin typeface="Sylfaen" panose="010A0502050306030303" pitchFamily="18" charset="0"/>
              </a:rPr>
              <a:t>წლებია  წალენჯიხის  მუნიციპალიტეტის  საზოგადოებას  აწუხებს  კინოთეატრის  არქონის  საკითხი,   ამ  დროისათვის  კი    </a:t>
            </a:r>
            <a:r>
              <a:rPr lang="ru-RU" sz="1600" dirty="0">
                <a:latin typeface="Sylfaen" panose="010A0502050306030303" pitchFamily="18" charset="0"/>
              </a:rPr>
              <a:t>კულტურის სახლს სრული რეაბილიტაცია უტარდება. რეაბილიტაცია რეგიონებში განსახორციელებელი პროექტების ფონდიდან ფინანსდება 680 ათასი ლარი დაიხარჯება. </a:t>
            </a:r>
            <a:endParaRPr lang="en-US" sz="1600" dirty="0">
              <a:latin typeface="Sylfaen" panose="010A0502050306030303"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2052638"/>
            <a:ext cx="4343399" cy="434816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052638"/>
            <a:ext cx="4495800" cy="4348162"/>
          </a:xfrm>
          <a:prstGeom prst="rect">
            <a:avLst/>
          </a:prstGeom>
        </p:spPr>
      </p:pic>
    </p:spTree>
    <p:extLst>
      <p:ext uri="{BB962C8B-B14F-4D97-AF65-F5344CB8AC3E}">
        <p14:creationId xmlns:p14="http://schemas.microsoft.com/office/powerpoint/2010/main" val="2625052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1466</TotalTime>
  <Words>1231</Words>
  <Application>Microsoft Office PowerPoint</Application>
  <PresentationFormat>On-screen Show (4:3)</PresentationFormat>
  <Paragraphs>71</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AcadNusx</vt:lpstr>
      <vt:lpstr>Arial</vt:lpstr>
      <vt:lpstr>Calibri</vt:lpstr>
      <vt:lpstr>Century Gothic</vt:lpstr>
      <vt:lpstr>Helvetica</vt:lpstr>
      <vt:lpstr>Sylfaen</vt:lpstr>
      <vt:lpstr>Times New Roman</vt:lpstr>
      <vt:lpstr>Wingdings</vt:lpstr>
      <vt:lpstr>Wingdings 3</vt:lpstr>
      <vt:lpstr>Ion</vt:lpstr>
      <vt:lpstr>წალენჯიხის მუნიციპალიტეტის გამგეობის  2016-17 წლის ანგარიში გაწეული მუშაობის შესახებ</vt:lpstr>
      <vt:lpstr>შესავალი</vt:lpstr>
      <vt:lpstr>PowerPoint Presentation</vt:lpstr>
      <vt:lpstr>PowerPoint Presentation</vt:lpstr>
      <vt:lpstr> მიმდინარეობს   წალენჯიხის   #1 საბავშვო ბაღის სრული რეაბილიტაცია,           შემსყიდველი გახლავთ საქართველოს მუნიციპალური განვითარების ფონდი სამუშაოებს ასრულებს ტენდერში გამარჯვებული სამშენებლო კომპანია    სამშენებლო სამუშაოების საპროექტო ღირებულება შეადგენს 330 000 ლარს.         </vt:lpstr>
      <vt:lpstr>PowerPoint Presentation</vt:lpstr>
      <vt:lpstr> წალენჯიხის მუნიციპალიტეტის  მიქავასა და ჯგალის  ადმინისტრაციულ ერთეულებში  აქტიურად მიმდინარეობს   ახალი საბავშვო ბაღების მშენებლობა.  მიქავასა და ჯგალის საბავშვო ბაღების მშენებლობისთვის 773 500 ლარი იხარჯება და ის რეგიონებში განსახორციელებელი პროექტების ფონდის დაფინანსებით ხორციელდება.  </vt:lpstr>
      <vt:lpstr>ახალი საბავშვო ბაღის მშენებლობა დაიწყო  ქალაქ წალენჯიხაში მაზანდარას  ტერიტორიაზე, სამუშაოებს ასრულებს ტენდერში გამარჯვებული კომპანია ქალაქმშენსერვისი, რომლის სახარჯთაღრიცხვო ღირებულება  შეადგენს-284800 ლარს. პროექტი სრულდება რეგიონული განვითარების პროექტების ფონდის ფარგლებში. </vt:lpstr>
      <vt:lpstr>წლებია  წალენჯიხის  მუნიციპალიტეტის  საზოგადოებას  აწუხებს  კინოთეატრის  არქონის  საკითხი,   ამ  დროისათვის  კი    კულტურის სახლს სრული რეაბილიტაცია უტარდება. რეაბილიტაცია რეგიონებში განსახორციელებელი პროექტების ფონდიდან ფინანსდება 680 ათასი ლარი დაიხარჯება. </vt:lpstr>
      <vt:lpstr>PowerPoint Presentation</vt:lpstr>
      <vt:lpstr>დავიწყეთ წალენჯიხა-ჯვარზენის გზის 7.2 კილომეტრიანი მონაკვეთის რეაბილიტაცია შესრულდა      ხელოვნური ნაგებობების,       სამუშაოებზე 50-მდე ადამიანი იყო დასაქმებული, მათი უმეტესობა ადგილობრივი მოსახლეა. </vt:lpstr>
      <vt:lpstr>PowerPoint Presentation</vt:lpstr>
      <vt:lpstr>წალენჯიხა - ნაკიფუ - ლეწურწუმე - ჩხოროწყუს საავტომობილო გზის რეაბილიტაციის მიმდინარეობა  სრულდება. პროექტი სრულდება ევროპის საინვესტიციო ბანკის (EIB) დაფინანსებით, ურბანული რეკონსტრუქციისა და განვითარების პროექტის (URDP) განსახორციელებლად. რომელიც ითვალისწინებს წალენჯიხა - ნაკიფუ - ლეწურწუმე - ჩხოროწყუს გზის რეაბილიტაციას სიგრძით 9,291 მ. სავალი ნაწილის სიგანე 6 მ. ეზოში შესასვლელების, წყალამრიდი მილების და მიერთებების მოწყობას. სამუშაოებს ასრულებს ტენდერში გამარჯვებული კომპანია ბლექ სი გრუპი და მისი ქვემოიჯარე კომპანია წალენჯიხის საგზაო სამმართველო. აღნიშნული პროექტის ღირებულება შეადგენს 2 784 145.77 ლარს.   </vt:lpstr>
      <vt:lpstr>წალენჯიხის მუნიციპალიტეტის მიქავას ადმინისტრაციული ერთეულში, ცენტრალური საავტომობილო გზის (6.1) კმ-ზე რეაბილიტაცია.   პროექტი ხორციელდება საქართველოს რეგიონებში განსახორციელებელი პროექტების ფონდიდან გამოყოფილი თანხებით, რომლის ოდენობა შეადგენს 2 386 378 ლარს . სამუშაოებს ასრულებს ტენდერში გამარჯვებული კომპანია შპს „ წალენჯიხის საგზაო სამმართველო“. მიმდინარე სამუშაოებზე დასაქმებულია 50-მდე ადგილობრივი მუშახელი.   </vt:lpstr>
      <vt:lpstr>PowerPoint Presentation</vt:lpstr>
      <vt:lpstr> ქალაქ წალენჯიხაში განხორციელდა  ფიფიას, ტაბიძის, დადიანის, წურწუმიას, ხობელიას, სამეგრელოსა და მარჯვენა სანაპიროს ქუჩების  დაგებისა და მარჯვენა სანაპიროზე არსებული      ასფალტო -ბეტონის საფარის მოწყობის სამუშაოები.   სამუშაოებს ასრულებს ტენდერში გამარჯვებული კომპანია შპს გზამშენგრუპი, სახარჯთაღრიცხვო ღირებულება შეადგენს- 589 139 ლარს. </vt:lpstr>
      <vt:lpstr> წალენჯიხის მუნიციპალიტეტის ჯგალის, საჩინოს, ლიას და ქ. წალენჯიხაში სამიქაოს უბანში წყალსადენების ქსელების მოწყობის სამუშაოები   აქტიურად მიმდინარეობს .პროექტს ასრულებს ტენდერში გამარჯვებული კომპანია- შპს გეოპლასტი . სამუშაოებისათვის გამოყოფილია თანხა 153 900 ლარის ოდენობით პროექტი სრულდება რეგიონალური პროექტების ფონდის მიერ გამოყოფილი თანხებით. </vt:lpstr>
      <vt:lpstr> წალენჯიხის მუნიციპალიტეტის გამგეობისა და მუნიციპალური განვითარების ფონდის ერთობლივი პროექტით, მუნიციპალიტეტმა ორი ახალი ნაგავმზიდი მიიღო, რომელიც წალენჯიხასა და ჯვარს  ემსახურება.    </vt:lpstr>
      <vt:lpstr> 2016-2017 წლებში დაგეგმილი იყო სულ შემოსულობები  23364879 ლარი.        აქედან მიღებულია: 2016 წელს   – 11015979 ლარი. 2017 წელს დაგეგმილია ნაშთის ჩათვლით -  12348900 ლარი 2016-2017 წლებში დაგეგმილი  იყო საკუთარი შემოსავლები 13869600 ლარი. აქედან მიღებულია: 2016 წელს   – 6732900 ლარი.  2017 წელი დაგეგმილია - 7136700 ლარი შესაბამისად, 2016 -2017 წლების დაგეგმილი  ხარჯები შეადგენს 23364879 ლარს.</vt:lpstr>
      <vt:lpstr>აქედან:   2016 წელს   – 257020 ლარი. (1560 ბენეფიციარი) 2017 წელს დაგეგმილია -152700 ლარი.(1004 ბენეფიციარი) გ) სოციალურად დაუცველ ოჯახთა კვებით უზრუნველყოფა (უფასო სასადილოები) – 355000 ლარი.       აქედან: წელს    – 175000 ლარი. (220 ბენეფიციარი) 2,2017 წელს დაგეგმილია - 180000 ლარი.(საშუალოდ წლიური ბენეფიციარების რაოდენობა შეადგენს  220 -ს) </vt:lpstr>
      <vt:lpstr> წელს ინფრასტრუქტურულ პროექტებზე ცენტრალური ბიუჯეტიდან გამოყოფილი იქნა  5%–იანი თანადაფინანსების ჩათვლით 2386486 ლარი, აქედან 5 %–იანი თანადაფინანსება 119324 ლარი. მ/შორის: </vt:lpstr>
      <vt:lpstr>2017 წელს საქართველოს მთავრობის N824 განკარგულებით გამოყოფილია სტიქიის    შედეგების სალიკვიდაციოდ 564000 ლარი, საიდანაც მოსახლეობის საჭიროებისთვის სტიქიის სალიკვიდაციოდ შეძენილია 111-ი ოჯახისთვის 108700 ლარის სახურავი, მუნიციპალიტეტის ტერიტორიაზე ,სტიქიის შედეგად დაზიანებული მრავალბინიანი საცხოვრებელ სახლებს ჩაუტარდა გადხურვა (პროექტის ღირებულების ჩათვლით)427296 ლარი, 2017 წლის  6 ივლისის   N 1394 განკარგულებით გამოყოფილია  სტიქიის სალიკვიდაციოდ  1000000 ლარი, დასრულებულია საპროექტო სამუშაოები,მიმდინარეობს ტენდერების გამოცხადება.   </vt:lpstr>
      <vt:lpstr>ადგილობრივი ბიუჯეტით: სტიქიის შედეგად დაზარალებულ(სახლდამწვარი) 11 ოჯახს ჩაერიცხა 24800  ლარი სტიქიის შედეგად (დიდთოვლობა)ორ ოჯახს ჩაერიცხა დანგრეული სახურავის აღსადგენად 2500 ლარი. სტიქიით დაზარალებულ ერთ ოჯახს სახლსი მისასვლელი ხიდ-ბოგირის  აღსადგენად ჩაერიცხა 3673 ლარი. </vt:lpstr>
      <vt:lpstr>   </vt:lpstr>
      <vt:lpstr>  იჯარით სარგებლობაში  გაიცა მუნიციპალიტეტის საკუთრების შემდეგი ქონება: </vt:lpstr>
      <vt:lpstr>დღეისათვის  მუნიციპალიტეტის საკუთრების უძრავ ქონებით სარგებლობაზე საიჯარო ხელშეკრულება გაფორმებულია 22  მოიჯარეზე, საიდანაც შემოსულმა თანხამ შეადგინა  30565  ლარი.   </vt:lpstr>
      <vt:lpstr>ჩატარდა აუქციონი არა ს/ს დანიშნულების მიწის ნაკვეთების  და პრივატიზებულ იქნა: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წალენჯიხის მუნიციპალიტეტის გამგეობის  2013 წლის ანგარიში</dc:title>
  <dc:creator>j b</dc:creator>
  <cp:lastModifiedBy>Eka Belkania</cp:lastModifiedBy>
  <cp:revision>232</cp:revision>
  <dcterms:created xsi:type="dcterms:W3CDTF">2006-08-16T00:00:00Z</dcterms:created>
  <dcterms:modified xsi:type="dcterms:W3CDTF">2017-10-31T10:19:59Z</dcterms:modified>
</cp:coreProperties>
</file>